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15" r:id="rId3"/>
  </p:sldMasterIdLst>
  <p:notesMasterIdLst>
    <p:notesMasterId r:id="rId33"/>
  </p:notesMasterIdLst>
  <p:sldIdLst>
    <p:sldId id="256" r:id="rId4"/>
    <p:sldId id="257" r:id="rId5"/>
    <p:sldId id="268" r:id="rId6"/>
    <p:sldId id="258" r:id="rId7"/>
    <p:sldId id="259" r:id="rId8"/>
    <p:sldId id="264" r:id="rId9"/>
    <p:sldId id="267" r:id="rId10"/>
    <p:sldId id="265" r:id="rId11"/>
    <p:sldId id="269" r:id="rId12"/>
    <p:sldId id="270" r:id="rId13"/>
    <p:sldId id="260" r:id="rId14"/>
    <p:sldId id="261" r:id="rId15"/>
    <p:sldId id="262" r:id="rId16"/>
    <p:sldId id="263" r:id="rId17"/>
    <p:sldId id="272" r:id="rId18"/>
    <p:sldId id="280" r:id="rId19"/>
    <p:sldId id="283" r:id="rId20"/>
    <p:sldId id="282" r:id="rId21"/>
    <p:sldId id="284" r:id="rId22"/>
    <p:sldId id="281" r:id="rId23"/>
    <p:sldId id="277" r:id="rId24"/>
    <p:sldId id="278" r:id="rId25"/>
    <p:sldId id="279" r:id="rId26"/>
    <p:sldId id="276" r:id="rId27"/>
    <p:sldId id="285" r:id="rId28"/>
    <p:sldId id="286" r:id="rId29"/>
    <p:sldId id="288" r:id="rId30"/>
    <p:sldId id="287" r:id="rId31"/>
    <p:sldId id="289"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3" d="100"/>
          <a:sy n="73" d="100"/>
        </p:scale>
        <p:origin x="-912" y="-112"/>
      </p:cViewPr>
      <p:guideLst>
        <p:guide orient="horz" pos="2160"/>
        <p:guide pos="3840"/>
      </p:guideLst>
    </p:cSldViewPr>
  </p:slideViewPr>
  <p:notesTextViewPr>
    <p:cViewPr>
      <p:scale>
        <a:sx n="1" d="1"/>
        <a:sy n="1" d="1"/>
      </p:scale>
      <p:origin x="0" y="0"/>
    </p:cViewPr>
  </p:notesTextViewPr>
  <p:sorterViewPr>
    <p:cViewPr>
      <p:scale>
        <a:sx n="80" d="100"/>
        <a:sy n="80" d="100"/>
      </p:scale>
      <p:origin x="0" y="34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50"/>
      <c:rotY val="218"/>
      <c:rAngAx val="0"/>
      <c:perspective val="30"/>
    </c:view3D>
    <c:floor>
      <c:thickness val="0"/>
    </c:floor>
    <c:sideWall>
      <c:thickness val="0"/>
    </c:sideWall>
    <c:backWall>
      <c:thickness val="0"/>
    </c:backWall>
    <c:plotArea>
      <c:layout>
        <c:manualLayout>
          <c:layoutTarget val="inner"/>
          <c:xMode val="edge"/>
          <c:yMode val="edge"/>
          <c:x val="0.0955656235832683"/>
          <c:y val="0.39743810406461"/>
          <c:w val="0.784069336823911"/>
          <c:h val="0.513068648219251"/>
        </c:manualLayout>
      </c:layout>
      <c:pie3DChart>
        <c:varyColors val="1"/>
        <c:ser>
          <c:idx val="0"/>
          <c:order val="0"/>
          <c:explosion val="22"/>
          <c:dLbls>
            <c:spPr>
              <a:noFill/>
              <a:ln>
                <a:noFill/>
              </a:ln>
              <a:effectLst/>
            </c:spPr>
            <c:txPr>
              <a:bodyPr/>
              <a:lstStyle/>
              <a:p>
                <a:pPr>
                  <a:defRPr sz="1800" b="1" i="0">
                    <a:solidFill>
                      <a:schemeClr val="bg2"/>
                    </a:solidFil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Feuil1!$A$2:$A$4</c:f>
              <c:strCache>
                <c:ptCount val="3"/>
                <c:pt idx="0">
                  <c:v>CBP prévalentes</c:v>
                </c:pt>
                <c:pt idx="1">
                  <c:v>CBP incidentes</c:v>
                </c:pt>
                <c:pt idx="2">
                  <c:v>AAM sans diagnostic de CBP</c:v>
                </c:pt>
              </c:strCache>
            </c:strRef>
          </c:cat>
          <c:val>
            <c:numRef>
              <c:f>Feuil1!$B$2:$B$4</c:f>
              <c:numCache>
                <c:formatCode>General</c:formatCode>
                <c:ptCount val="3"/>
                <c:pt idx="0">
                  <c:v>216.0</c:v>
                </c:pt>
                <c:pt idx="1">
                  <c:v>275.0</c:v>
                </c:pt>
                <c:pt idx="2">
                  <c:v>229.0</c:v>
                </c:pt>
              </c:numCache>
            </c:numRef>
          </c:val>
        </c:ser>
        <c:dLbls>
          <c:showLegendKey val="0"/>
          <c:showVal val="0"/>
          <c:showCatName val="0"/>
          <c:showSerName val="0"/>
          <c:showPercent val="0"/>
          <c:showBubbleSize val="0"/>
          <c:showLeaderLines val="1"/>
        </c:dLbls>
      </c:pie3DChart>
    </c:plotArea>
    <c:legend>
      <c:legendPos val="t"/>
      <c:layout/>
      <c:overlay val="0"/>
      <c:txPr>
        <a:bodyPr/>
        <a:lstStyle/>
        <a:p>
          <a:pPr>
            <a:defRPr sz="1400" cap="small"/>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45027-6E29-4804-A34C-52AB2923B349}" type="datetimeFigureOut">
              <a:rPr lang="fr-FR" smtClean="0"/>
              <a:t>20/11/2018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C94D0-A1F0-4731-911C-6DF40B0040FF}" type="slidenum">
              <a:rPr lang="fr-FR" smtClean="0"/>
              <a:t>‹#›</a:t>
            </a:fld>
            <a:endParaRPr lang="fr-FR"/>
          </a:p>
        </p:txBody>
      </p:sp>
    </p:spTree>
    <p:extLst>
      <p:ext uri="{BB962C8B-B14F-4D97-AF65-F5344CB8AC3E}">
        <p14:creationId xmlns:p14="http://schemas.microsoft.com/office/powerpoint/2010/main" val="84461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a:xfrm>
            <a:off x="674212" y="4751219"/>
            <a:ext cx="5393690" cy="4707663"/>
          </a:xfrm>
        </p:spPr>
        <p:txBody>
          <a:bodyPr>
            <a:normAutofit fontScale="85000" lnSpcReduction="10000"/>
          </a:bodyPr>
          <a:lstStyle/>
          <a:p>
            <a:pPr marL="0" indent="0">
              <a:lnSpc>
                <a:spcPct val="120000"/>
              </a:lnSpc>
              <a:spcBef>
                <a:spcPts val="0"/>
              </a:spcBef>
              <a:buNone/>
            </a:pPr>
            <a:r>
              <a:rPr lang="en-GB" b="1" baseline="0" dirty="0"/>
              <a:t>Key Message</a:t>
            </a:r>
            <a:endParaRPr lang="en-GB" b="1" dirty="0">
              <a:solidFill>
                <a:prstClr val="black"/>
              </a:solidFill>
              <a:cs typeface="Arial" panose="020B0604020202020204" pitchFamily="34" charset="0"/>
            </a:endParaRPr>
          </a:p>
          <a:p>
            <a:pPr marL="171450" marR="0" indent="-171450" algn="l" defTabSz="914400" rtl="0" eaLnBrk="1" fontAlgn="auto" latinLnBrk="0" hangingPunct="1">
              <a:lnSpc>
                <a:spcPct val="120000"/>
              </a:lnSpc>
              <a:spcBef>
                <a:spcPts val="0"/>
              </a:spcBef>
              <a:buClrTx/>
              <a:buSzTx/>
              <a:buFont typeface="Arial" panose="020B0604020202020204" pitchFamily="34" charset="0"/>
              <a:buChar char="•"/>
              <a:tabLst/>
              <a:defRPr/>
            </a:pPr>
            <a:r>
              <a:rPr lang="en-GB" b="0" dirty="0">
                <a:solidFill>
                  <a:prstClr val="black"/>
                </a:solidFill>
                <a:cs typeface="Arial" panose="020B0604020202020204" pitchFamily="34" charset="0"/>
              </a:rPr>
              <a:t>Clinical features</a:t>
            </a:r>
            <a:r>
              <a:rPr lang="en-GB" b="0" baseline="0" dirty="0">
                <a:solidFill>
                  <a:prstClr val="black"/>
                </a:solidFill>
                <a:cs typeface="Arial" panose="020B0604020202020204" pitchFamily="34" charset="0"/>
              </a:rPr>
              <a:t> can vary greatly between patients, but there are disease-associated symptoms, complications, and concurrent autoimmune diseases that are </a:t>
            </a:r>
            <a:r>
              <a:rPr lang="en-GB" b="0" baseline="0" dirty="0">
                <a:cs typeface="Arial" panose="020B0604020202020204" pitchFamily="34" charset="0"/>
              </a:rPr>
              <a:t>recognised across the board</a:t>
            </a:r>
            <a:endParaRPr lang="en-GB" b="0" dirty="0">
              <a:cs typeface="Arial" panose="020B0604020202020204" pitchFamily="34" charset="0"/>
            </a:endParaRPr>
          </a:p>
          <a:p>
            <a:pPr marL="0" marR="0" indent="0" algn="l" defTabSz="914400" rtl="0" eaLnBrk="1" fontAlgn="auto" latinLnBrk="0" hangingPunct="1">
              <a:lnSpc>
                <a:spcPct val="120000"/>
              </a:lnSpc>
              <a:spcBef>
                <a:spcPts val="0"/>
              </a:spcBef>
              <a:buClrTx/>
              <a:buSzTx/>
              <a:buFontTx/>
              <a:buNone/>
              <a:tabLst/>
              <a:defRPr/>
            </a:pPr>
            <a:r>
              <a:rPr lang="en-GB" b="1" dirty="0">
                <a:solidFill>
                  <a:prstClr val="black"/>
                </a:solidFill>
                <a:cs typeface="Arial" panose="020B0604020202020204" pitchFamily="34" charset="0"/>
              </a:rPr>
              <a:t>Additional Information</a:t>
            </a:r>
            <a:r>
              <a:rPr lang="en-GB" b="1" baseline="0" dirty="0">
                <a:solidFill>
                  <a:prstClr val="black"/>
                </a:solidFill>
                <a:cs typeface="Arial" panose="020B0604020202020204" pitchFamily="34" charset="0"/>
              </a:rPr>
              <a:t> </a:t>
            </a:r>
            <a:endParaRPr lang="en-GB" b="0" dirty="0">
              <a:solidFill>
                <a:prstClr val="black"/>
              </a:solidFill>
              <a:cs typeface="Arial" panose="020B0604020202020204" pitchFamily="34" charset="0"/>
            </a:endParaRPr>
          </a:p>
          <a:p>
            <a:pPr marL="171450" marR="0" indent="-171450" algn="l" defTabSz="914400" rtl="0" eaLnBrk="1" fontAlgn="auto" latinLnBrk="0" hangingPunct="1">
              <a:lnSpc>
                <a:spcPct val="120000"/>
              </a:lnSpc>
              <a:spcBef>
                <a:spcPts val="0"/>
              </a:spcBef>
              <a:buSzTx/>
              <a:buFont typeface="Arial" panose="020B0604020202020204" pitchFamily="34" charset="0"/>
              <a:buChar char="•"/>
              <a:tabLst/>
              <a:defRPr/>
            </a:pPr>
            <a:r>
              <a:rPr lang="en-GB" b="0" dirty="0">
                <a:solidFill>
                  <a:prstClr val="black"/>
                </a:solidFill>
                <a:cs typeface="Arial" panose="020B0604020202020204" pitchFamily="34" charset="0"/>
              </a:rPr>
              <a:t>Fatigue is </a:t>
            </a:r>
            <a:r>
              <a:rPr lang="en-GB" b="0" dirty="0">
                <a:cs typeface="Arial" panose="020B0604020202020204" pitchFamily="34" charset="0"/>
              </a:rPr>
              <a:t>the most common symptom</a:t>
            </a:r>
            <a:r>
              <a:rPr lang="en-GB" b="0" baseline="30000" dirty="0">
                <a:cs typeface="Arial" panose="020B0604020202020204" pitchFamily="34" charset="0"/>
              </a:rPr>
              <a:t>1,2</a:t>
            </a:r>
            <a:endParaRPr lang="en-GB" b="1" dirty="0"/>
          </a:p>
          <a:p>
            <a:pPr marL="628650" lvl="1" indent="-171450" defTabSz="914400">
              <a:lnSpc>
                <a:spcPct val="120000"/>
              </a:lnSpc>
              <a:buFont typeface="Arial" panose="020B0604020202020204" pitchFamily="34" charset="0"/>
              <a:buChar char="•"/>
              <a:defRPr/>
            </a:pPr>
            <a:r>
              <a:rPr lang="en-GB" dirty="0">
                <a:cs typeface="Arial" panose="020B0604020202020204" pitchFamily="34" charset="0"/>
              </a:rPr>
              <a:t>Present in ~80% of patients</a:t>
            </a:r>
            <a:r>
              <a:rPr lang="en-GB" baseline="30000" dirty="0">
                <a:cs typeface="Arial" panose="020B0604020202020204" pitchFamily="34" charset="0"/>
              </a:rPr>
              <a:t>1,2</a:t>
            </a:r>
          </a:p>
          <a:p>
            <a:pPr marL="628650" lvl="1" indent="-171450" defTabSz="914400">
              <a:lnSpc>
                <a:spcPct val="120000"/>
              </a:lnSpc>
              <a:buFont typeface="Arial" panose="020B0604020202020204" pitchFamily="34" charset="0"/>
              <a:buChar char="•"/>
              <a:defRPr/>
            </a:pPr>
            <a:r>
              <a:rPr lang="en-GB" dirty="0">
                <a:cs typeface="Arial" panose="020B0604020202020204" pitchFamily="34" charset="0"/>
              </a:rPr>
              <a:t>&gt;40% report moderate-to-severe symptoms</a:t>
            </a:r>
            <a:r>
              <a:rPr lang="en-GB" baseline="30000" dirty="0">
                <a:cs typeface="Arial" panose="020B0604020202020204" pitchFamily="34" charset="0"/>
              </a:rPr>
              <a:t>1</a:t>
            </a:r>
          </a:p>
          <a:p>
            <a:pPr marL="628650" lvl="1" indent="-171450" defTabSz="914400">
              <a:lnSpc>
                <a:spcPct val="120000"/>
              </a:lnSpc>
              <a:buFont typeface="Arial" panose="020B0604020202020204" pitchFamily="34" charset="0"/>
              <a:buChar char="•"/>
              <a:defRPr/>
            </a:pPr>
            <a:r>
              <a:rPr lang="en-GB" dirty="0">
                <a:cs typeface="Arial" panose="020B0604020202020204" pitchFamily="34" charset="0"/>
              </a:rPr>
              <a:t>Mechanism unknown</a:t>
            </a:r>
            <a:r>
              <a:rPr lang="en-GB" baseline="30000" dirty="0">
                <a:cs typeface="Arial" panose="020B0604020202020204" pitchFamily="34" charset="0"/>
              </a:rPr>
              <a:t>1</a:t>
            </a:r>
          </a:p>
          <a:p>
            <a:pPr marL="628650" lvl="1" indent="-171450" defTabSz="914400">
              <a:lnSpc>
                <a:spcPct val="120000"/>
              </a:lnSpc>
              <a:buFont typeface="Arial" panose="020B0604020202020204" pitchFamily="34" charset="0"/>
              <a:buChar char="•"/>
              <a:defRPr/>
            </a:pPr>
            <a:r>
              <a:rPr lang="en-GB" dirty="0">
                <a:cs typeface="Arial" panose="020B0604020202020204" pitchFamily="34" charset="0"/>
              </a:rPr>
              <a:t>Typically characterised as daytime somnolence, potentially impairing quality of life (</a:t>
            </a:r>
            <a:r>
              <a:rPr lang="en-GB" dirty="0" err="1">
                <a:cs typeface="Arial" panose="020B0604020202020204" pitchFamily="34" charset="0"/>
              </a:rPr>
              <a:t>QoL</a:t>
            </a:r>
            <a:r>
              <a:rPr lang="en-GB" dirty="0">
                <a:cs typeface="Arial" panose="020B0604020202020204" pitchFamily="34" charset="0"/>
              </a:rPr>
              <a:t>)</a:t>
            </a:r>
            <a:r>
              <a:rPr lang="en-GB" baseline="30000" dirty="0">
                <a:cs typeface="Arial" panose="020B0604020202020204" pitchFamily="34" charset="0"/>
              </a:rPr>
              <a:t>1</a:t>
            </a:r>
            <a:endParaRPr lang="en-GB" b="1" baseline="0" dirty="0"/>
          </a:p>
          <a:p>
            <a:pPr marL="171450" indent="-171450">
              <a:lnSpc>
                <a:spcPct val="120000"/>
              </a:lnSpc>
              <a:spcBef>
                <a:spcPts val="0"/>
              </a:spcBef>
              <a:buFont typeface="Arial" panose="020B0604020202020204" pitchFamily="34" charset="0"/>
              <a:buChar char="•"/>
            </a:pPr>
            <a:r>
              <a:rPr lang="en-GB" b="0" baseline="0" dirty="0"/>
              <a:t>Pruritus is </a:t>
            </a:r>
            <a:r>
              <a:rPr lang="en-GB" b="0" dirty="0">
                <a:cs typeface="Arial" panose="020B0604020202020204" pitchFamily="34" charset="0"/>
              </a:rPr>
              <a:t>reported by up to 70% of patients</a:t>
            </a:r>
            <a:r>
              <a:rPr lang="en-GB" b="0" baseline="30000" dirty="0">
                <a:cs typeface="Arial" panose="020B0604020202020204" pitchFamily="34" charset="0"/>
              </a:rPr>
              <a:t>1,2</a:t>
            </a:r>
            <a:r>
              <a:rPr lang="en-GB" b="0" dirty="0">
                <a:cs typeface="Arial" panose="020B0604020202020204" pitchFamily="34" charset="0"/>
              </a:rPr>
              <a:t> </a:t>
            </a:r>
            <a:endParaRPr lang="en-GB" dirty="0">
              <a:cs typeface="Arial" panose="020B0604020202020204" pitchFamily="34" charset="0"/>
            </a:endParaRPr>
          </a:p>
          <a:p>
            <a:pPr marL="628650" lvl="1" indent="-171450">
              <a:lnSpc>
                <a:spcPct val="120000"/>
              </a:lnSpc>
              <a:spcBef>
                <a:spcPts val="0"/>
              </a:spcBef>
              <a:buFont typeface="Arial" panose="020B0604020202020204" pitchFamily="34" charset="0"/>
              <a:buChar char="•"/>
            </a:pPr>
            <a:r>
              <a:rPr lang="en-GB" dirty="0">
                <a:cs typeface="Arial" panose="020B0604020202020204" pitchFamily="34" charset="0"/>
              </a:rPr>
              <a:t>Potentially</a:t>
            </a:r>
            <a:r>
              <a:rPr lang="en-GB" baseline="0" dirty="0">
                <a:cs typeface="Arial" panose="020B0604020202020204" pitchFamily="34" charset="0"/>
              </a:rPr>
              <a:t> d</a:t>
            </a:r>
            <a:r>
              <a:rPr lang="en-GB" dirty="0">
                <a:cs typeface="Arial" panose="020B0604020202020204" pitchFamily="34" charset="0"/>
              </a:rPr>
              <a:t>ue to cholestasis</a:t>
            </a:r>
            <a:r>
              <a:rPr lang="en-GB" baseline="30000" dirty="0">
                <a:cs typeface="Arial" panose="020B0604020202020204" pitchFamily="34" charset="0"/>
              </a:rPr>
              <a:t>1</a:t>
            </a:r>
          </a:p>
          <a:p>
            <a:pPr marL="171450" indent="-171450">
              <a:lnSpc>
                <a:spcPct val="120000"/>
              </a:lnSpc>
              <a:spcBef>
                <a:spcPts val="0"/>
              </a:spcBef>
              <a:buFont typeface="Arial" panose="020B0604020202020204" pitchFamily="34" charset="0"/>
              <a:buChar char="•"/>
            </a:pPr>
            <a:r>
              <a:rPr lang="en-GB" b="0" i="0" u="none" strike="noStrike" kern="1200" baseline="0" dirty="0">
                <a:solidFill>
                  <a:schemeClr val="tx1"/>
                </a:solidFill>
              </a:rPr>
              <a:t>Vague non-progressive right upper abdominal pain or discomfort is reported by </a:t>
            </a:r>
            <a:r>
              <a:rPr lang="en-GB" sz="1300" dirty="0">
                <a:cs typeface="Arial" panose="020B0604020202020204" pitchFamily="34" charset="0"/>
              </a:rPr>
              <a:t>10</a:t>
            </a:r>
            <a:r>
              <a:rPr lang="en-GB" sz="1300" dirty="0"/>
              <a:t>–</a:t>
            </a:r>
            <a:r>
              <a:rPr lang="en-GB" sz="1300" dirty="0">
                <a:cs typeface="Arial" panose="020B0604020202020204" pitchFamily="34" charset="0"/>
              </a:rPr>
              <a:t>30%</a:t>
            </a:r>
            <a:r>
              <a:rPr lang="en-GB" b="0" i="0" u="none" strike="noStrike" kern="1200" baseline="0" dirty="0">
                <a:solidFill>
                  <a:schemeClr val="tx1"/>
                </a:solidFill>
              </a:rPr>
              <a:t> of subjects who have PBC</a:t>
            </a:r>
            <a:r>
              <a:rPr lang="en-GB" b="0" i="0" u="none" strike="noStrike" kern="1200" baseline="30000" dirty="0">
                <a:solidFill>
                  <a:schemeClr val="tx1"/>
                </a:solidFill>
              </a:rPr>
              <a:t>3</a:t>
            </a:r>
            <a:endParaRPr lang="en-GB" sz="1300" b="0" baseline="0" dirty="0"/>
          </a:p>
          <a:p>
            <a:pPr marL="171450" indent="-171450">
              <a:lnSpc>
                <a:spcPct val="120000"/>
              </a:lnSpc>
              <a:spcBef>
                <a:spcPts val="0"/>
              </a:spcBef>
              <a:buFont typeface="Arial" panose="020B0604020202020204" pitchFamily="34" charset="0"/>
              <a:buChar char="•"/>
            </a:pPr>
            <a:r>
              <a:rPr lang="en-GB" b="0" baseline="0" dirty="0"/>
              <a:t>Concomitant autoimmune diseases include</a:t>
            </a:r>
            <a:r>
              <a:rPr lang="en-GB" b="0" baseline="0" dirty="0">
                <a:cs typeface="Arial" panose="020B0604020202020204" pitchFamily="34" charset="0"/>
              </a:rPr>
              <a:t> </a:t>
            </a:r>
            <a:r>
              <a:rPr lang="en-GB" dirty="0" err="1">
                <a:cs typeface="Arial" panose="020B0604020202020204" pitchFamily="34" charset="0"/>
              </a:rPr>
              <a:t>Sjogren’s</a:t>
            </a:r>
            <a:r>
              <a:rPr lang="en-GB" dirty="0">
                <a:cs typeface="Arial" panose="020B0604020202020204" pitchFamily="34" charset="0"/>
              </a:rPr>
              <a:t> syndrome, Raynaud's syndrome, Hashimoto’s thyroiditis, rheumatoid arthritis, psoriasis, scleroderma, and inflammatory bowel disease, as well as any autoimmune disorder</a:t>
            </a:r>
            <a:r>
              <a:rPr lang="en-GB" baseline="30000" dirty="0">
                <a:cs typeface="Arial" panose="020B0604020202020204" pitchFamily="34" charset="0"/>
              </a:rPr>
              <a:t>2</a:t>
            </a:r>
            <a:endParaRPr lang="en-GB" b="1" dirty="0">
              <a:cs typeface="Arial" panose="020B0604020202020204" pitchFamily="34" charset="0"/>
            </a:endParaRPr>
          </a:p>
          <a:p>
            <a:pPr marL="171450" indent="-171450" defTabSz="342900">
              <a:lnSpc>
                <a:spcPct val="120000"/>
              </a:lnSpc>
              <a:spcBef>
                <a:spcPts val="0"/>
              </a:spcBef>
              <a:buFont typeface="Arial" panose="020B0604020202020204" pitchFamily="34" charset="0"/>
              <a:buChar char="•"/>
            </a:pPr>
            <a:r>
              <a:rPr lang="en-GB" b="0" dirty="0">
                <a:cs typeface="Arial" panose="020B0604020202020204" pitchFamily="34" charset="0"/>
              </a:rPr>
              <a:t>Conditions related to reduced bone density</a:t>
            </a:r>
            <a:r>
              <a:rPr lang="en-GB" b="0" baseline="30000" dirty="0">
                <a:cs typeface="Arial" panose="020B0604020202020204" pitchFamily="34" charset="0"/>
              </a:rPr>
              <a:t> </a:t>
            </a:r>
            <a:r>
              <a:rPr lang="en-GB" b="0" baseline="0" dirty="0">
                <a:cs typeface="Arial" panose="020B0604020202020204" pitchFamily="34" charset="0"/>
              </a:rPr>
              <a:t>include</a:t>
            </a:r>
            <a:r>
              <a:rPr lang="en-GB" b="0" dirty="0">
                <a:cs typeface="Arial" panose="020B0604020202020204" pitchFamily="34" charset="0"/>
              </a:rPr>
              <a:t> </a:t>
            </a:r>
            <a:r>
              <a:rPr lang="en-GB" b="0" baseline="0" dirty="0">
                <a:cs typeface="Arial" panose="020B0604020202020204" pitchFamily="34" charset="0"/>
              </a:rPr>
              <a:t>o</a:t>
            </a:r>
            <a:r>
              <a:rPr lang="en-GB" b="0" dirty="0">
                <a:cs typeface="Arial" panose="020B0604020202020204" pitchFamily="34" charset="0"/>
              </a:rPr>
              <a:t>steopenia and osteoarthritis</a:t>
            </a:r>
            <a:r>
              <a:rPr lang="en-GB" b="0" baseline="30000" dirty="0">
                <a:cs typeface="Arial" panose="020B0604020202020204" pitchFamily="34" charset="0"/>
              </a:rPr>
              <a:t>2</a:t>
            </a:r>
            <a:endParaRPr lang="en-GB" dirty="0">
              <a:cs typeface="Arial" panose="020B0604020202020204" pitchFamily="34" charset="0"/>
            </a:endParaRPr>
          </a:p>
          <a:p>
            <a:pPr marL="171450" indent="-171450">
              <a:lnSpc>
                <a:spcPct val="120000"/>
              </a:lnSpc>
              <a:spcBef>
                <a:spcPts val="0"/>
              </a:spcBef>
              <a:buFont typeface="Arial" panose="020B0604020202020204" pitchFamily="34" charset="0"/>
              <a:buChar char="•"/>
              <a:defRPr/>
            </a:pPr>
            <a:r>
              <a:rPr lang="en-GB" dirty="0">
                <a:cs typeface="Arial" panose="020B0604020202020204" pitchFamily="34" charset="0"/>
              </a:rPr>
              <a:t>Hypercholesterolemia is predominantly</a:t>
            </a:r>
            <a:r>
              <a:rPr lang="en-GB" baseline="0" dirty="0">
                <a:cs typeface="Arial" panose="020B0604020202020204" pitchFamily="34" charset="0"/>
              </a:rPr>
              <a:t> </a:t>
            </a:r>
            <a:r>
              <a:rPr lang="en-GB" dirty="0">
                <a:cs typeface="Arial" panose="020B0604020202020204" pitchFamily="34" charset="0"/>
              </a:rPr>
              <a:t>elevated high-density lipoprotein and is </a:t>
            </a:r>
            <a:r>
              <a:rPr lang="en-GB" b="0" dirty="0">
                <a:cs typeface="Arial" panose="020B0604020202020204" pitchFamily="34" charset="0"/>
              </a:rPr>
              <a:t>not associated with increased cardiovascular disease risk</a:t>
            </a:r>
            <a:r>
              <a:rPr lang="en-GB" baseline="30000" dirty="0">
                <a:cs typeface="Arial" panose="020B0604020202020204" pitchFamily="34" charset="0"/>
              </a:rPr>
              <a:t>1</a:t>
            </a:r>
            <a:endParaRPr lang="en-GB" b="0" baseline="0" dirty="0">
              <a:cs typeface="Arial" panose="020B0604020202020204" pitchFamily="34" charset="0"/>
            </a:endParaRPr>
          </a:p>
          <a:p>
            <a:pPr marL="171450" marR="0" indent="-171450" algn="l" defTabSz="914400" rtl="0" eaLnBrk="1" fontAlgn="auto" latinLnBrk="0" hangingPunct="1">
              <a:lnSpc>
                <a:spcPct val="120000"/>
              </a:lnSpc>
              <a:spcBef>
                <a:spcPts val="0"/>
              </a:spcBef>
              <a:buSzTx/>
              <a:buFont typeface="Arial" panose="020B0604020202020204" pitchFamily="34" charset="0"/>
              <a:buChar char="•"/>
              <a:tabLst/>
              <a:defRPr/>
            </a:pPr>
            <a:r>
              <a:rPr lang="en-GB" b="0" dirty="0">
                <a:cs typeface="Arial" panose="020B0604020202020204" pitchFamily="34" charset="0"/>
              </a:rPr>
              <a:t>Xanthoma and </a:t>
            </a:r>
            <a:r>
              <a:rPr lang="en-GB" b="0" dirty="0" err="1">
                <a:cs typeface="Arial" panose="020B0604020202020204" pitchFamily="34" charset="0"/>
              </a:rPr>
              <a:t>xanthelasma</a:t>
            </a:r>
            <a:r>
              <a:rPr lang="en-GB" b="0" baseline="0" dirty="0">
                <a:cs typeface="Arial" panose="020B0604020202020204" pitchFamily="34" charset="0"/>
              </a:rPr>
              <a:t> are c</a:t>
            </a:r>
            <a:r>
              <a:rPr lang="en-GB" dirty="0">
                <a:cs typeface="Arial" panose="020B0604020202020204" pitchFamily="34" charset="0"/>
              </a:rPr>
              <a:t>holesterol deposits around the eyes</a:t>
            </a:r>
            <a:r>
              <a:rPr lang="en-GB" baseline="30000" dirty="0">
                <a:cs typeface="Arial" panose="020B0604020202020204" pitchFamily="34" charset="0"/>
              </a:rPr>
              <a:t>4</a:t>
            </a:r>
            <a:endParaRPr lang="en-GB" dirty="0">
              <a:cs typeface="Arial" panose="020B0604020202020204" pitchFamily="34" charset="0"/>
            </a:endParaRPr>
          </a:p>
          <a:p>
            <a:pPr marL="0" indent="0">
              <a:lnSpc>
                <a:spcPct val="120000"/>
              </a:lnSpc>
              <a:spcBef>
                <a:spcPts val="0"/>
              </a:spcBef>
              <a:buNone/>
            </a:pPr>
            <a:r>
              <a:rPr lang="en-GB" b="1" baseline="0" dirty="0"/>
              <a:t>References</a:t>
            </a:r>
          </a:p>
          <a:p>
            <a:pPr marL="228600" indent="-228600">
              <a:lnSpc>
                <a:spcPct val="120000"/>
              </a:lnSpc>
              <a:spcBef>
                <a:spcPts val="0"/>
              </a:spcBef>
              <a:buAutoNum type="arabicPeriod"/>
              <a:defRPr/>
            </a:pPr>
            <a:r>
              <a:rPr lang="en-GB" dirty="0" err="1"/>
              <a:t>Selmi</a:t>
            </a:r>
            <a:r>
              <a:rPr lang="en-GB" dirty="0"/>
              <a:t> C, </a:t>
            </a:r>
            <a:r>
              <a:rPr lang="en-GB" dirty="0" err="1"/>
              <a:t>Bowlus</a:t>
            </a:r>
            <a:r>
              <a:rPr lang="en-GB" dirty="0"/>
              <a:t> CL, Gershwin ME, </a:t>
            </a:r>
            <a:r>
              <a:rPr lang="en-GB" dirty="0" err="1"/>
              <a:t>Coppel</a:t>
            </a:r>
            <a:r>
              <a:rPr lang="en-GB" dirty="0"/>
              <a:t> RL. Primary biliary cirrhosis. </a:t>
            </a:r>
            <a:r>
              <a:rPr lang="en-GB" i="1" dirty="0"/>
              <a:t>Lancet </a:t>
            </a:r>
            <a:r>
              <a:rPr lang="en-GB" dirty="0"/>
              <a:t>2011;377:1600–9.</a:t>
            </a:r>
            <a:endParaRPr lang="en-GB" b="1" dirty="0"/>
          </a:p>
          <a:p>
            <a:pPr marL="228600" indent="-228600">
              <a:lnSpc>
                <a:spcPct val="120000"/>
              </a:lnSpc>
              <a:spcBef>
                <a:spcPts val="0"/>
              </a:spcBef>
              <a:buAutoNum type="arabicPeriod"/>
              <a:defRPr/>
            </a:pPr>
            <a:r>
              <a:rPr lang="en-GB" dirty="0"/>
              <a:t>Carey EJ, Ali AH, </a:t>
            </a:r>
            <a:r>
              <a:rPr lang="en-GB" dirty="0" err="1"/>
              <a:t>Lindor</a:t>
            </a:r>
            <a:r>
              <a:rPr lang="en-GB" dirty="0"/>
              <a:t> KD. Primary biliary cirrhosis. </a:t>
            </a:r>
            <a:r>
              <a:rPr lang="en-GB" i="1" dirty="0"/>
              <a:t>Lancet</a:t>
            </a:r>
            <a:r>
              <a:rPr lang="en-GB" dirty="0"/>
              <a:t> 2015;386:1565–75. </a:t>
            </a:r>
          </a:p>
          <a:p>
            <a:pPr marL="228600" indent="-228600">
              <a:lnSpc>
                <a:spcPct val="120000"/>
              </a:lnSpc>
              <a:spcBef>
                <a:spcPts val="0"/>
              </a:spcBef>
              <a:buAutoNum type="arabicPeriod"/>
              <a:defRPr/>
            </a:pPr>
            <a:r>
              <a:rPr lang="en-GB" dirty="0"/>
              <a:t>Hirschfield GM. </a:t>
            </a:r>
            <a:r>
              <a:rPr lang="en-GB" i="1" dirty="0"/>
              <a:t>Best </a:t>
            </a:r>
            <a:r>
              <a:rPr lang="en-GB" i="1" dirty="0" err="1"/>
              <a:t>Pract</a:t>
            </a:r>
            <a:r>
              <a:rPr lang="en-GB" i="1" dirty="0"/>
              <a:t> Res </a:t>
            </a:r>
            <a:r>
              <a:rPr lang="en-GB" i="1" dirty="0" err="1"/>
              <a:t>Clin</a:t>
            </a:r>
            <a:r>
              <a:rPr lang="en-GB" i="1" dirty="0"/>
              <a:t> </a:t>
            </a:r>
            <a:r>
              <a:rPr lang="en-GB" i="1" dirty="0" err="1"/>
              <a:t>Gastroenterol</a:t>
            </a:r>
            <a:r>
              <a:rPr lang="en-GB" i="1" dirty="0"/>
              <a:t> </a:t>
            </a:r>
            <a:r>
              <a:rPr lang="en-GB" dirty="0"/>
              <a:t>2011;25:701–12.</a:t>
            </a:r>
          </a:p>
          <a:p>
            <a:pPr marL="228600" indent="-228600" defTabSz="914400">
              <a:lnSpc>
                <a:spcPct val="120000"/>
              </a:lnSpc>
              <a:buFont typeface="Arial" pitchFamily="34" charset="0"/>
              <a:buAutoNum type="arabicPeriod"/>
              <a:defRPr/>
            </a:pPr>
            <a:r>
              <a:rPr lang="en-GB" dirty="0" err="1"/>
              <a:t>Beuers</a:t>
            </a:r>
            <a:r>
              <a:rPr lang="en-GB" dirty="0"/>
              <a:t> U, Gershwin ME, Gish RG, </a:t>
            </a:r>
            <a:r>
              <a:rPr lang="en-GB" i="1" dirty="0"/>
              <a:t>et</a:t>
            </a:r>
            <a:r>
              <a:rPr lang="en-GB" i="1" baseline="0" dirty="0"/>
              <a:t> al. </a:t>
            </a:r>
            <a:r>
              <a:rPr lang="en-GB" baseline="0" dirty="0"/>
              <a:t>Changing nomenclature for PBC: from ‘cirrhosis’ to ‘cholangitis’. </a:t>
            </a:r>
            <a:r>
              <a:rPr lang="en-GB" i="1" dirty="0"/>
              <a:t>J </a:t>
            </a:r>
            <a:r>
              <a:rPr lang="en-GB" i="1" dirty="0" err="1"/>
              <a:t>Hepatol</a:t>
            </a:r>
            <a:r>
              <a:rPr lang="en-GB" i="1" dirty="0"/>
              <a:t> </a:t>
            </a:r>
            <a:r>
              <a:rPr lang="en-GB" dirty="0"/>
              <a:t>2015;63:1285–7.</a:t>
            </a:r>
          </a:p>
        </p:txBody>
      </p:sp>
    </p:spTree>
    <p:extLst>
      <p:ext uri="{BB962C8B-B14F-4D97-AF65-F5344CB8AC3E}">
        <p14:creationId xmlns:p14="http://schemas.microsoft.com/office/powerpoint/2010/main" val="121950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indent="0">
              <a:spcBef>
                <a:spcPts val="0"/>
              </a:spcBef>
              <a:buNone/>
            </a:pPr>
            <a:r>
              <a:rPr lang="en-US" b="1" u="none" dirty="0"/>
              <a:t>Key Messages</a:t>
            </a:r>
            <a:endParaRPr lang="en-US" b="1" u="sng" dirty="0"/>
          </a:p>
          <a:p>
            <a:pPr marL="114300" indent="-114300">
              <a:spcBef>
                <a:spcPts val="0"/>
              </a:spcBef>
              <a:buFont typeface="Arial" panose="020B0604020202020204" pitchFamily="34" charset="0"/>
              <a:buChar char="•"/>
            </a:pPr>
            <a:r>
              <a:rPr lang="en-US" sz="1100" dirty="0"/>
              <a:t>Elevated ALP can be indicative of cholestasis</a:t>
            </a:r>
            <a:endParaRPr lang="en-US" sz="1100" baseline="30000" dirty="0"/>
          </a:p>
          <a:p>
            <a:pPr marL="114300" marR="0" indent="-114300" algn="l" defTabSz="914400" rtl="0" eaLnBrk="1" fontAlgn="auto" latinLnBrk="0" hangingPunct="1">
              <a:spcBef>
                <a:spcPts val="0"/>
              </a:spcBef>
              <a:buClrTx/>
              <a:buSzTx/>
              <a:buFont typeface="Arial" panose="020B0604020202020204" pitchFamily="34" charset="0"/>
              <a:buChar char="•"/>
              <a:tabLst/>
              <a:defRPr/>
            </a:pPr>
            <a:r>
              <a:rPr lang="en-US" sz="1100" dirty="0"/>
              <a:t>AMA is highly specific to PBC</a:t>
            </a:r>
            <a:endParaRPr lang="en-US" sz="1100" baseline="30000" dirty="0"/>
          </a:p>
          <a:p>
            <a:pPr marL="114300" indent="-114300">
              <a:spcBef>
                <a:spcPts val="0"/>
              </a:spcBef>
              <a:buFont typeface="Arial" panose="020B0604020202020204" pitchFamily="34" charset="0"/>
              <a:buChar char="•"/>
            </a:pPr>
            <a:r>
              <a:rPr lang="en-US" sz="1100" dirty="0"/>
              <a:t>The diagnosis of PBC can be made in adults with:</a:t>
            </a:r>
            <a:endParaRPr lang="en-US" sz="1100" baseline="30000" dirty="0"/>
          </a:p>
          <a:p>
            <a:pPr marL="571500" lvl="1" indent="-114300">
              <a:buFont typeface="Arial" panose="020B0604020202020204" pitchFamily="34" charset="0"/>
              <a:buChar char="•"/>
            </a:pPr>
            <a:r>
              <a:rPr lang="en-US" sz="1100" dirty="0"/>
              <a:t>Otherwise unexplained elevation of ALP</a:t>
            </a:r>
          </a:p>
          <a:p>
            <a:pPr marL="571500" lvl="1" indent="-114300">
              <a:buFont typeface="Arial" panose="020B0604020202020204" pitchFamily="34" charset="0"/>
              <a:buChar char="•"/>
            </a:pPr>
            <a:r>
              <a:rPr lang="en-US" sz="1100" dirty="0"/>
              <a:t>Presence of AMA</a:t>
            </a:r>
          </a:p>
          <a:p>
            <a:pPr marL="171450" indent="-171450">
              <a:spcBef>
                <a:spcPts val="0"/>
              </a:spcBef>
              <a:buFont typeface="Arial" panose="020B0604020202020204" pitchFamily="34" charset="0"/>
              <a:buChar char="•"/>
            </a:pPr>
            <a:r>
              <a:rPr lang="en-US" sz="1100" u="none" dirty="0"/>
              <a:t>Liver biopsy is not essential for diagnosis of PBC in these patients but allows activity and stage of disease to be assessed</a:t>
            </a:r>
          </a:p>
          <a:p>
            <a:pPr marL="171450" indent="-171450">
              <a:spcBef>
                <a:spcPts val="0"/>
              </a:spcBef>
              <a:buFont typeface="Arial" panose="020B0604020202020204" pitchFamily="34" charset="0"/>
              <a:buChar char="•"/>
            </a:pPr>
            <a:r>
              <a:rPr lang="en-US" sz="1100" dirty="0"/>
              <a:t>Liver biopsy is required for the diagnosis of PBC in patients without PBC-specific antibodies</a:t>
            </a:r>
            <a:endParaRPr lang="en-US" sz="1100" u="none" dirty="0"/>
          </a:p>
          <a:p>
            <a:pPr marL="171450" indent="-171450">
              <a:spcBef>
                <a:spcPts val="0"/>
              </a:spcBef>
              <a:buFont typeface="Arial" panose="020B0604020202020204" pitchFamily="34" charset="0"/>
              <a:buChar char="•"/>
            </a:pPr>
            <a:endParaRPr lang="en-US" b="1" u="none" dirty="0"/>
          </a:p>
          <a:p>
            <a:pPr marL="0" indent="0">
              <a:spcBef>
                <a:spcPts val="0"/>
              </a:spcBef>
              <a:buNone/>
            </a:pPr>
            <a:r>
              <a:rPr lang="en-US" b="1" u="none" dirty="0"/>
              <a:t>Additional Information</a:t>
            </a:r>
          </a:p>
          <a:p>
            <a:pPr marL="171450" marR="0" lvl="1" indent="-171450" algn="l" defTabSz="914400" rtl="0" eaLnBrk="1" fontAlgn="auto" latinLnBrk="0" hangingPunct="1">
              <a:spcBef>
                <a:spcPts val="0"/>
              </a:spcBef>
              <a:buClrTx/>
              <a:buSzTx/>
              <a:buFont typeface="Arial" panose="020B0604020202020204" pitchFamily="34" charset="0"/>
              <a:buChar char="•"/>
              <a:tabLst/>
              <a:defRPr/>
            </a:pPr>
            <a:r>
              <a:rPr lang="en-US" sz="1100" dirty="0"/>
              <a:t>AMA is found in &gt;90% of patients with PBC</a:t>
            </a:r>
            <a:endParaRPr lang="en-US" sz="1100" baseline="30000" dirty="0"/>
          </a:p>
          <a:p>
            <a:pPr>
              <a:spcBef>
                <a:spcPts val="0"/>
              </a:spcBef>
            </a:pPr>
            <a:endParaRPr lang="en-US" b="1" u="none" dirty="0"/>
          </a:p>
          <a:p>
            <a:pPr marL="0" indent="0">
              <a:spcBef>
                <a:spcPts val="0"/>
              </a:spcBef>
              <a:buNone/>
            </a:pPr>
            <a:r>
              <a:rPr lang="en-US" sz="1000" b="1" u="none" dirty="0"/>
              <a:t>Reference</a:t>
            </a:r>
            <a:endParaRPr lang="en-US" sz="1000" b="1" u="none" baseline="0" dirty="0"/>
          </a:p>
          <a:p>
            <a:pPr>
              <a:spcBef>
                <a:spcPts val="0"/>
              </a:spcBef>
            </a:pPr>
            <a:r>
              <a:rPr lang="en-US" sz="1000" dirty="0"/>
              <a:t>European Association for the Study of the Liver. EASL clinical practice guidelines: management of </a:t>
            </a:r>
            <a:r>
              <a:rPr lang="en-US" sz="1000" dirty="0" err="1"/>
              <a:t>cholestatic</a:t>
            </a:r>
            <a:r>
              <a:rPr lang="en-US" sz="1000" dirty="0"/>
              <a:t> liver diseases. </a:t>
            </a:r>
            <a:r>
              <a:rPr lang="en-US" sz="1000" i="1" dirty="0"/>
              <a:t>J </a:t>
            </a:r>
            <a:r>
              <a:rPr lang="en-US" sz="1000" i="1" dirty="0" err="1"/>
              <a:t>Hepatol</a:t>
            </a:r>
            <a:r>
              <a:rPr lang="en-US" sz="1000" dirty="0"/>
              <a:t> 2009;51:237–67.</a:t>
            </a:r>
          </a:p>
        </p:txBody>
      </p:sp>
    </p:spTree>
    <p:extLst>
      <p:ext uri="{BB962C8B-B14F-4D97-AF65-F5344CB8AC3E}">
        <p14:creationId xmlns:p14="http://schemas.microsoft.com/office/powerpoint/2010/main" val="83028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289" y="4670623"/>
            <a:ext cx="6388955" cy="8457106"/>
          </a:xfrm>
        </p:spPr>
        <p:txBody>
          <a:bodyPr/>
          <a:lstStyle/>
          <a:p>
            <a:r>
              <a:rPr lang="en-US" sz="900" b="1" dirty="0"/>
              <a:t>Key Messages</a:t>
            </a:r>
          </a:p>
          <a:p>
            <a:pPr marL="171404" indent="-171404">
              <a:buFont typeface="Arial" panose="020B0604020202020204" pitchFamily="34" charset="0"/>
              <a:buChar char="•"/>
            </a:pPr>
            <a:r>
              <a:rPr lang="en-US" sz="900" dirty="0"/>
              <a:t>PBC is characterized by chronic, nonsuppurative inflammation, which surrounds and destroys interlobular and septal bile ducts, and termed “florid duct lesions.”</a:t>
            </a:r>
            <a:r>
              <a:rPr lang="en-US" sz="900" baseline="30000" dirty="0"/>
              <a:t>1</a:t>
            </a:r>
            <a:r>
              <a:rPr lang="en-US" sz="900" dirty="0"/>
              <a:t> These are often identifiable at early stages</a:t>
            </a:r>
            <a:r>
              <a:rPr lang="en-US" sz="900" baseline="30000" dirty="0"/>
              <a:t>1</a:t>
            </a:r>
          </a:p>
          <a:p>
            <a:pPr marL="171404" indent="-171404">
              <a:buFont typeface="Arial" panose="020B0604020202020204" pitchFamily="34" charset="0"/>
              <a:buChar char="•"/>
            </a:pPr>
            <a:r>
              <a:rPr lang="en-US" sz="900" dirty="0"/>
              <a:t>The inflammatory infiltrate consists mostly of T lymphocytes associated with few B lymphocytes, macrophages, and eosinophils; epithelioid granulomas can also be observed</a:t>
            </a:r>
            <a:r>
              <a:rPr lang="en-US" sz="900" baseline="30000" dirty="0"/>
              <a:t>1</a:t>
            </a:r>
            <a:endParaRPr lang="en-US" sz="900" dirty="0"/>
          </a:p>
          <a:p>
            <a:pPr marL="171404" indent="-171404">
              <a:buFont typeface="Arial" panose="020B0604020202020204" pitchFamily="34" charset="0"/>
              <a:buChar char="•"/>
            </a:pPr>
            <a:r>
              <a:rPr lang="en-US" sz="900" dirty="0"/>
              <a:t>A progressive increase in bile duct damage leads to ductopenia, inflammation, and collagen deposition, and can be used to stratify 4 stages of PBC (when classified as per Ludwig and Scheuer). Stage 4 indicates the presence of cirrhosis</a:t>
            </a:r>
            <a:r>
              <a:rPr lang="en-US" sz="900" baseline="30000" dirty="0"/>
              <a:t>1-3</a:t>
            </a:r>
            <a:endParaRPr lang="en-US" sz="900" dirty="0"/>
          </a:p>
          <a:p>
            <a:pPr marL="171404" indent="-171404">
              <a:buFont typeface="Arial" panose="020B0604020202020204" pitchFamily="34" charset="0"/>
              <a:buChar char="•"/>
            </a:pPr>
            <a:r>
              <a:rPr lang="en-US" sz="900" dirty="0"/>
              <a:t>Histologically the term “grading” is used to describe features of ongoing/active liver injury (eg, inflammation), which may lead to the development of chronic (irreversible) liver damage, but may be treatable</a:t>
            </a:r>
            <a:r>
              <a:rPr lang="en-US" sz="900" baseline="30000" dirty="0"/>
              <a:t>1</a:t>
            </a:r>
            <a:endParaRPr lang="en-US" sz="900" dirty="0"/>
          </a:p>
          <a:p>
            <a:pPr marL="171404" indent="-171404">
              <a:buFont typeface="Arial" panose="020B0604020202020204" pitchFamily="34" charset="0"/>
              <a:buChar char="•"/>
            </a:pPr>
            <a:r>
              <a:rPr lang="en-US" sz="900" dirty="0"/>
              <a:t>In contrast, ‘‘staging” refers to features of progressive liver injury, that can lead to end-stage liver disease, and which reverse less readily</a:t>
            </a:r>
            <a:r>
              <a:rPr lang="en-US" sz="900" baseline="30000" dirty="0"/>
              <a:t>1</a:t>
            </a:r>
            <a:endParaRPr lang="en-US" sz="900" dirty="0"/>
          </a:p>
          <a:p>
            <a:endParaRPr lang="en-US" sz="900" dirty="0"/>
          </a:p>
          <a:p>
            <a:r>
              <a:rPr lang="en-US" sz="900" b="1" dirty="0"/>
              <a:t>Additional Information </a:t>
            </a:r>
            <a:r>
              <a:rPr lang="en-US" sz="900" dirty="0"/>
              <a:t>(for the images on the slide)</a:t>
            </a:r>
          </a:p>
          <a:p>
            <a:r>
              <a:rPr lang="en-US" sz="900" dirty="0"/>
              <a:t>Panels A-E illustrate relevant disease features in PBC including: </a:t>
            </a:r>
          </a:p>
          <a:p>
            <a:pPr marL="171404" indent="-171404">
              <a:buFont typeface="Arial" panose="020B0604020202020204" pitchFamily="34" charset="0"/>
              <a:buChar char="•"/>
            </a:pPr>
            <a:r>
              <a:rPr lang="en-US" sz="900" dirty="0"/>
              <a:t>(A) Lymphocytic cholangitis: Florid duct lesion showing a dense periductal inflammatory infiltrate associated with disruption of bile duct epithelium</a:t>
            </a:r>
            <a:r>
              <a:rPr lang="en-US" sz="900" baseline="30000" dirty="0"/>
              <a:t>1</a:t>
            </a:r>
            <a:r>
              <a:rPr lang="en-US" sz="900" dirty="0"/>
              <a:t> </a:t>
            </a:r>
          </a:p>
          <a:p>
            <a:pPr marL="171404" indent="-171404">
              <a:buFont typeface="Arial" panose="020B0604020202020204" pitchFamily="34" charset="0"/>
              <a:buChar char="•"/>
            </a:pPr>
            <a:r>
              <a:rPr lang="en-US" sz="900" dirty="0"/>
              <a:t>(B and C) Bile duct loss and ductular reaction: an expanded portal tract contains arterial branches without accompanying bile ducts.</a:t>
            </a:r>
            <a:r>
              <a:rPr lang="en-US" sz="900" baseline="30000" dirty="0"/>
              <a:t> </a:t>
            </a:r>
            <a:r>
              <a:rPr lang="en-US" sz="900" dirty="0"/>
              <a:t>There is a marginal ductular reaction associated with loose fibrosis (biliary interface activity). Immunostaining for keratin 7 confirms the absence of any properly formed bile ducts and highlights the presence of prominent marginal ductular reaction (immunoperoxidase)</a:t>
            </a:r>
            <a:r>
              <a:rPr lang="en-US" sz="900" baseline="30000" dirty="0"/>
              <a:t>1</a:t>
            </a:r>
            <a:endParaRPr lang="en-US" sz="900" dirty="0"/>
          </a:p>
          <a:p>
            <a:pPr marL="171404" indent="-171404">
              <a:buFont typeface="Arial" panose="020B0604020202020204" pitchFamily="34" charset="0"/>
              <a:buChar char="•"/>
            </a:pPr>
            <a:r>
              <a:rPr lang="en-US" sz="900" dirty="0"/>
              <a:t>(D) Interface hepatitis: In the presence of prominent interface hepatitis associated with ballooning, resetting, and entrapment of periportal hepatocytes, additional autoimmune hepatitis should be considered. Focal lymphocyte emperipolesis is also present</a:t>
            </a:r>
            <a:r>
              <a:rPr lang="en-US" sz="900" baseline="30000" dirty="0"/>
              <a:t>1</a:t>
            </a:r>
            <a:endParaRPr lang="en-US" sz="900" dirty="0"/>
          </a:p>
          <a:p>
            <a:pPr marL="171404" indent="-171404">
              <a:buFont typeface="Arial" panose="020B0604020202020204" pitchFamily="34" charset="0"/>
              <a:buChar char="•"/>
            </a:pPr>
            <a:r>
              <a:rPr lang="en-US" sz="900" dirty="0"/>
              <a:t>(E) Cirrhosis: There is established cirrhosis with broad fibrous septa surrounding small hepatocyte nodules. Septa have narrow peripheral “halo zones” of loose fibrosis characteristic of chronic biliary disease (hematoxylin van Gieson stain)</a:t>
            </a:r>
            <a:r>
              <a:rPr lang="en-US" sz="900" baseline="30000" dirty="0"/>
              <a:t>1</a:t>
            </a:r>
            <a:r>
              <a:rPr lang="en-US" sz="900" dirty="0"/>
              <a:t> </a:t>
            </a:r>
          </a:p>
          <a:p>
            <a:pPr marL="171404" indent="-171404">
              <a:buFont typeface="Arial" panose="020B0604020202020204" pitchFamily="34" charset="0"/>
              <a:buChar char="•"/>
            </a:pPr>
            <a:r>
              <a:rPr lang="en-US" sz="900" dirty="0"/>
              <a:t>The 2 staging systems, which have been most widely used in assessing disease severity in PBC are those described by Scheuer in 1967</a:t>
            </a:r>
            <a:r>
              <a:rPr lang="en-US" sz="900" baseline="30000" dirty="0"/>
              <a:t>2,3</a:t>
            </a:r>
            <a:r>
              <a:rPr lang="en-US" sz="900" dirty="0"/>
              <a:t> and Ludwig et al in 1978.</a:t>
            </a:r>
            <a:r>
              <a:rPr lang="en-US" sz="900" baseline="30000" dirty="0"/>
              <a:t>4</a:t>
            </a:r>
            <a:r>
              <a:rPr lang="en-US" sz="900" dirty="0"/>
              <a:t> Both systems recognize 4 stages, which are subdivided on the basis of various combinations of portal/periportal inflammation, ductular reaction and fibrosis (stage 4 = cirrhosis)</a:t>
            </a:r>
          </a:p>
          <a:p>
            <a:pPr marL="171404" indent="-171404">
              <a:buFont typeface="Arial" panose="020B0604020202020204" pitchFamily="34" charset="0"/>
              <a:buChar char="•"/>
            </a:pPr>
            <a:r>
              <a:rPr lang="en-US" sz="900" dirty="0"/>
              <a:t>A more recent staging system for PBC proposed by Nakanuma et al in 2010 incorporates 3 features thought to be important in disease progression - fibrosis, bile duct loss, and orcein-positive granules</a:t>
            </a:r>
            <a:r>
              <a:rPr lang="en-US" sz="900" baseline="30000" dirty="0"/>
              <a:t>5</a:t>
            </a:r>
          </a:p>
          <a:p>
            <a:pPr marL="171404" indent="-171404">
              <a:buFont typeface="Arial" panose="020B0604020202020204" pitchFamily="34" charset="0"/>
              <a:buChar char="•"/>
            </a:pPr>
            <a:endParaRPr lang="en-US" sz="900" dirty="0"/>
          </a:p>
          <a:p>
            <a:r>
              <a:rPr lang="en-US" sz="900" dirty="0"/>
              <a:t>PBC, primary biliary cholangitis. </a:t>
            </a:r>
          </a:p>
          <a:p>
            <a:endParaRPr lang="en-US" sz="900" dirty="0"/>
          </a:p>
          <a:p>
            <a:r>
              <a:rPr lang="en-US" sz="900" b="1" dirty="0"/>
              <a:t>References</a:t>
            </a:r>
          </a:p>
          <a:p>
            <a:pPr marL="228537" indent="-228537" defTabSz="914150">
              <a:buFont typeface="+mj-lt"/>
              <a:buAutoNum type="arabicPeriod"/>
              <a:defRPr/>
            </a:pPr>
            <a:r>
              <a:rPr lang="en-US" sz="900" dirty="0"/>
              <a:t>European Association for the Study of the Liver. EASL clinical practice guidelines: the diagnosis and management of patients with primary biliary cholangitis. </a:t>
            </a:r>
            <a:r>
              <a:rPr lang="en-US" sz="900" i="1" dirty="0"/>
              <a:t>J Hepatol. </a:t>
            </a:r>
            <a:r>
              <a:rPr lang="en-US" sz="900" dirty="0"/>
              <a:t>2017; [In Press].</a:t>
            </a:r>
            <a:endParaRPr lang="en-US" sz="900" b="1" dirty="0"/>
          </a:p>
          <a:p>
            <a:pPr marL="228537" indent="-228537" defTabSz="914150">
              <a:buFont typeface="+mj-lt"/>
              <a:buAutoNum type="arabicPeriod"/>
              <a:defRPr/>
            </a:pPr>
            <a:r>
              <a:rPr lang="en-US" sz="900" dirty="0"/>
              <a:t>Scheuer P. Primary biliary cirrhosis. </a:t>
            </a:r>
            <a:r>
              <a:rPr lang="en-US" sz="900" i="1" dirty="0"/>
              <a:t>Proc R Soc Med</a:t>
            </a:r>
            <a:r>
              <a:rPr lang="en-US" sz="900" dirty="0"/>
              <a:t>. 1967;60(12):1257-1260.</a:t>
            </a:r>
          </a:p>
          <a:p>
            <a:pPr marL="228537" indent="-228537" defTabSz="864772">
              <a:buFont typeface="+mj-lt"/>
              <a:buAutoNum type="arabicPeriod"/>
              <a:defRPr/>
            </a:pPr>
            <a:r>
              <a:rPr lang="en-US" sz="900" dirty="0"/>
              <a:t>Scheuer PJ. Ludwig Symposium on biliary disorders–part II. Pathologic features and evolution of primary biliary cirrhosis and primary sclerosing </a:t>
            </a:r>
            <a:r>
              <a:rPr lang="es-ES" sz="900" dirty="0"/>
              <a:t>cholangitis. Mayo Clin Proc 1998;73(2):179-183.</a:t>
            </a:r>
            <a:endParaRPr lang="en-US" sz="900" dirty="0"/>
          </a:p>
          <a:p>
            <a:pPr marL="228537" indent="-228537">
              <a:buFont typeface="+mj-lt"/>
              <a:buAutoNum type="arabicPeriod"/>
            </a:pPr>
            <a:r>
              <a:rPr lang="en-US" sz="900" dirty="0"/>
              <a:t>Ludwig J, Dickson ER, McDonald GS. Staging of chronic nonsuppurative destructive cholangitis (syndrome of primary biliary cirrhosis). </a:t>
            </a:r>
            <a:r>
              <a:rPr lang="en-US" sz="900" i="1" dirty="0"/>
              <a:t>Virchows Arch A Pathol Anat Histol</a:t>
            </a:r>
            <a:r>
              <a:rPr lang="en-US" sz="900" dirty="0"/>
              <a:t>. 1978;379(2):103-112.</a:t>
            </a:r>
          </a:p>
          <a:p>
            <a:pPr marL="228537" indent="-228537" defTabSz="864931" eaLnBrk="1" fontAlgn="auto" hangingPunct="1">
              <a:spcBef>
                <a:spcPts val="0"/>
              </a:spcBef>
              <a:spcAft>
                <a:spcPts val="0"/>
              </a:spcAft>
              <a:buFont typeface="+mj-lt"/>
              <a:buAutoNum type="arabicPeriod"/>
              <a:defRPr/>
            </a:pPr>
            <a:r>
              <a:rPr lang="en-US" sz="900" dirty="0"/>
              <a:t>Nakanuma Y, Zen Y, Harada K, et al. Application of a new histological staging and grading system for primary biliary cirrhosis to liver biopsy specimens: interobserver agreement. </a:t>
            </a:r>
            <a:r>
              <a:rPr lang="en-US" sz="900" i="1" dirty="0"/>
              <a:t>Pathol Int</a:t>
            </a:r>
            <a:r>
              <a:rPr lang="en-US" sz="900" dirty="0"/>
              <a:t>. </a:t>
            </a:r>
            <a:r>
              <a:rPr lang="en-US" sz="900" dirty="0">
                <a:ea typeface="+mn-ea"/>
                <a:cs typeface="+mn-cs"/>
              </a:rPr>
              <a:t>2010;60(3):167-174.</a:t>
            </a:r>
          </a:p>
        </p:txBody>
      </p:sp>
      <p:sp>
        <p:nvSpPr>
          <p:cNvPr id="4" name="Slide Number Placeholder 3"/>
          <p:cNvSpPr>
            <a:spLocks noGrp="1"/>
          </p:cNvSpPr>
          <p:nvPr>
            <p:ph type="sldNum" sz="quarter" idx="10"/>
          </p:nvPr>
        </p:nvSpPr>
        <p:spPr/>
        <p:txBody>
          <a:bodyPr/>
          <a:lstStyle/>
          <a:p>
            <a:fld id="{13B07307-3FF7-427A-9E91-A67075FFAED8}" type="slidenum">
              <a:rPr lang="en-US" smtClean="0"/>
              <a:t>9</a:t>
            </a:fld>
            <a:endParaRPr lang="en-US" dirty="0"/>
          </a:p>
        </p:txBody>
      </p:sp>
    </p:spTree>
    <p:extLst>
      <p:ext uri="{BB962C8B-B14F-4D97-AF65-F5344CB8AC3E}">
        <p14:creationId xmlns:p14="http://schemas.microsoft.com/office/powerpoint/2010/main" val="27557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143000" y="4343400"/>
            <a:ext cx="4572000" cy="4114800"/>
          </a:xfrm>
        </p:spPr>
        <p:txBody>
          <a:bodyPr>
            <a:normAutofit fontScale="92500" lnSpcReduction="10000"/>
          </a:bodyPr>
          <a:lstStyle/>
          <a:p>
            <a:pPr algn="just">
              <a:lnSpc>
                <a:spcPct val="120000"/>
              </a:lnSpc>
            </a:pPr>
            <a:r>
              <a:rPr lang="fr-FR" sz="1100" kern="1200" dirty="0">
                <a:solidFill>
                  <a:schemeClr val="tx1"/>
                </a:solidFill>
                <a:effectLst/>
              </a:rPr>
              <a:t>Le traitement par l’acide </a:t>
            </a:r>
            <a:r>
              <a:rPr lang="fr-FR" sz="1100" kern="1200" dirty="0" err="1">
                <a:solidFill>
                  <a:schemeClr val="tx1"/>
                </a:solidFill>
                <a:effectLst/>
              </a:rPr>
              <a:t>ursodésoxycholique</a:t>
            </a:r>
            <a:r>
              <a:rPr lang="fr-FR" sz="1100" kern="1200" dirty="0">
                <a:solidFill>
                  <a:schemeClr val="tx1"/>
                </a:solidFill>
                <a:effectLst/>
              </a:rPr>
              <a:t> (AUDC) est associé à une meilleure survie sans transplantation hépatique (TH) chez les patients atteints d’une </a:t>
            </a:r>
            <a:r>
              <a:rPr lang="fr-FR" sz="1100" kern="1200" dirty="0" err="1">
                <a:solidFill>
                  <a:schemeClr val="tx1"/>
                </a:solidFill>
                <a:effectLst/>
              </a:rPr>
              <a:t>cholangite</a:t>
            </a:r>
            <a:r>
              <a:rPr lang="fr-FR" sz="1100" kern="1200" dirty="0">
                <a:solidFill>
                  <a:schemeClr val="tx1"/>
                </a:solidFill>
                <a:effectLst/>
              </a:rPr>
              <a:t> biliaire primitive (CBP). Le but de cette étude était d’évaluer l’association entre l’AUDC et la survie sans TH chez les patients atteints d’une CBP sans réduction de </a:t>
            </a:r>
            <a:r>
              <a:rPr lang="fr-FR" sz="1100" dirty="0"/>
              <a:t>phosphatase alcaline (PAL) </a:t>
            </a:r>
            <a:r>
              <a:rPr lang="fr-FR" sz="1100" kern="1200" dirty="0">
                <a:solidFill>
                  <a:schemeClr val="tx1"/>
                </a:solidFill>
                <a:effectLst/>
              </a:rPr>
              <a:t>et/ou de la bilirubine après 1 an de traitement.</a:t>
            </a:r>
          </a:p>
          <a:p>
            <a:pPr algn="just">
              <a:lnSpc>
                <a:spcPct val="120000"/>
              </a:lnSpc>
            </a:pPr>
            <a:r>
              <a:rPr lang="fr-FR" sz="1100" kern="1200" dirty="0">
                <a:solidFill>
                  <a:schemeClr val="tx1"/>
                </a:solidFill>
                <a:effectLst/>
              </a:rPr>
              <a:t>L’association du traitement par AUDC et la survie sans TH a été évaluée avec une analyse de régression de Cox et un score de propension, et ajustée en fonction de l’âge, du sexe, de la date du diagnostic et des caractéristiques biologiques à l’inclusion (PAL, bilirubine totale, albumine, taux plaquettaires, ASAT et ALAT).</a:t>
            </a:r>
            <a:r>
              <a:rPr lang="en-US" sz="1100" dirty="0">
                <a:effectLst/>
              </a:rPr>
              <a:t> </a:t>
            </a:r>
            <a:r>
              <a:rPr lang="fr-FR" sz="1100" kern="1200" dirty="0">
                <a:solidFill>
                  <a:schemeClr val="tx1"/>
                </a:solidFill>
                <a:effectLst/>
              </a:rPr>
              <a:t>Ce travail a inclus 3 902 patients atteints d’une CBP dans le cadre du “Global PBC </a:t>
            </a:r>
            <a:r>
              <a:rPr lang="fr-FR" sz="1100" kern="1200" dirty="0" err="1">
                <a:solidFill>
                  <a:schemeClr val="tx1"/>
                </a:solidFill>
                <a:effectLst/>
              </a:rPr>
              <a:t>Study</a:t>
            </a:r>
            <a:r>
              <a:rPr lang="fr-FR" sz="1100" kern="1200" dirty="0">
                <a:solidFill>
                  <a:schemeClr val="tx1"/>
                </a:solidFill>
                <a:effectLst/>
              </a:rPr>
              <a:t> group”, avec un suivi médian de </a:t>
            </a:r>
            <a:r>
              <a:rPr lang="fr-FR" sz="1100" dirty="0"/>
              <a:t>7,8 ans (IQR : </a:t>
            </a:r>
            <a:r>
              <a:rPr lang="fr-FR" sz="1100" kern="1200" dirty="0">
                <a:solidFill>
                  <a:schemeClr val="tx1"/>
                </a:solidFill>
                <a:effectLst/>
              </a:rPr>
              <a:t>4,1–12,1). L’âge moyen était de </a:t>
            </a:r>
            <a:r>
              <a:rPr lang="fr-FR" sz="1100" dirty="0"/>
              <a:t>54,3 ans </a:t>
            </a:r>
            <a:r>
              <a:rPr lang="fr-FR" sz="1100" kern="1200" dirty="0">
                <a:solidFill>
                  <a:schemeClr val="tx1"/>
                </a:solidFill>
                <a:effectLst/>
              </a:rPr>
              <a:t>(DS 11,9), 3 552 (94 %) étaient des femmes</a:t>
            </a:r>
            <a:r>
              <a:rPr lang="fr-FR" sz="1100" kern="1200" dirty="0">
                <a:solidFill>
                  <a:srgbClr val="FF0000"/>
                </a:solidFill>
                <a:effectLst/>
              </a:rPr>
              <a:t>, 3 529 (90,4 %)</a:t>
            </a:r>
            <a:r>
              <a:rPr lang="fr-FR" sz="1100" kern="1200" dirty="0">
                <a:solidFill>
                  <a:schemeClr val="tx1"/>
                </a:solidFill>
                <a:effectLst/>
              </a:rPr>
              <a:t>. L’étude a confirmé une association de l’AUDC avec un risque réduit de TH et de décès (HR = 0,46 ; IC</a:t>
            </a:r>
            <a:r>
              <a:rPr lang="fr-FR" sz="1100" kern="1200" baseline="-25000" dirty="0">
                <a:solidFill>
                  <a:schemeClr val="tx1"/>
                </a:solidFill>
                <a:effectLst/>
              </a:rPr>
              <a:t>95</a:t>
            </a:r>
            <a:r>
              <a:rPr lang="fr-FR" sz="1100" kern="1200" dirty="0">
                <a:solidFill>
                  <a:schemeClr val="tx1"/>
                </a:solidFill>
                <a:effectLst/>
              </a:rPr>
              <a:t> : 0,40–0,52 ; p &lt; 0,0001) par rapport à l’absence du traitement. Chez 18 % des patients sans réduction de PAL et 42 % sans réduction de la bilirubine après 1 an de traitement, l’AUDC était associé à une diminution du risque de TH ou de décès. Chez les patients sans amélioration de PAL et de bilirubine (9,5 %), l’AUDC était associé à un risque plus faible de TH ou de décès. </a:t>
            </a:r>
          </a:p>
          <a:p>
            <a:pPr marL="3175" marR="0" indent="0" algn="just" defTabSz="457200" rtl="0" eaLnBrk="0" fontAlgn="base" latinLnBrk="0" hangingPunct="0">
              <a:lnSpc>
                <a:spcPct val="120000"/>
              </a:lnSpc>
              <a:spcBef>
                <a:spcPct val="30000"/>
              </a:spcBef>
              <a:spcAft>
                <a:spcPct val="0"/>
              </a:spcAft>
              <a:buClrTx/>
              <a:buSzTx/>
              <a:buFontTx/>
              <a:buNone/>
              <a:tabLst/>
              <a:defRPr/>
            </a:pPr>
            <a:r>
              <a:rPr lang="fr-FR" sz="1100" kern="1200" dirty="0">
                <a:solidFill>
                  <a:schemeClr val="tx1"/>
                </a:solidFill>
                <a:effectLst/>
              </a:rPr>
              <a:t>En conclusion, l’AUDC est associé de façon indépendante à une meilleure survie sans TH des patients atteints de CBP. Malgré une association plus forte chez les patients avec réponse biologique, elle est également confirmée chez les patients sans amélioration de marqueurs biologiques (PAL et bilirubine). Ces résultats supportent l’hypothèse que l’AUDC a probablement un autre mécanisme d’action. </a:t>
            </a:r>
            <a:endParaRPr lang="en-US" sz="1100" kern="1200" dirty="0">
              <a:solidFill>
                <a:schemeClr val="tx1"/>
              </a:solidFill>
              <a:effectLst/>
            </a:endParaRPr>
          </a:p>
          <a:p>
            <a:pPr algn="just">
              <a:lnSpc>
                <a:spcPct val="120000"/>
              </a:lnSpc>
            </a:pPr>
            <a:endParaRPr lang="fr-FR" kern="1200" dirty="0">
              <a:solidFill>
                <a:schemeClr val="tx1"/>
              </a:solidFill>
              <a:effectLst/>
            </a:endParaRPr>
          </a:p>
          <a:p>
            <a:pPr algn="just">
              <a:lnSpc>
                <a:spcPct val="120000"/>
              </a:lnSpc>
            </a:pP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17</a:t>
            </a:fld>
            <a:endParaRPr lang="fr-FR">
              <a:solidFill>
                <a:prstClr val="black"/>
              </a:solidFill>
            </a:endParaRPr>
          </a:p>
        </p:txBody>
      </p:sp>
    </p:spTree>
    <p:extLst>
      <p:ext uri="{BB962C8B-B14F-4D97-AF65-F5344CB8AC3E}">
        <p14:creationId xmlns:p14="http://schemas.microsoft.com/office/powerpoint/2010/main" val="324725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a:t>LMR Approved 11Feb2016; Global; Reactive;</a:t>
            </a:r>
            <a:r>
              <a:rPr lang="en-US" baseline="0"/>
              <a:t> Distributable thru MIRF</a:t>
            </a:r>
            <a:endParaRPr lang="en-US"/>
          </a:p>
          <a:p>
            <a:endParaRPr lang="en-US"/>
          </a:p>
          <a:p>
            <a:r>
              <a:rPr lang="en-US"/>
              <a:t>Figure 3</a:t>
            </a:r>
          </a:p>
          <a:p>
            <a:r>
              <a:rPr lang="en-US"/>
              <a:t>QC – KDS 21 Jan 2015</a:t>
            </a:r>
          </a:p>
          <a:p>
            <a:endParaRPr lang="en-US"/>
          </a:p>
        </p:txBody>
      </p:sp>
      <p:sp>
        <p:nvSpPr>
          <p:cNvPr id="4" name="Slide Number Placeholder 3"/>
          <p:cNvSpPr>
            <a:spLocks noGrp="1"/>
          </p:cNvSpPr>
          <p:nvPr>
            <p:ph type="sldNum" sz="quarter" idx="10"/>
          </p:nvPr>
        </p:nvSpPr>
        <p:spPr/>
        <p:txBody>
          <a:bodyPr/>
          <a:lstStyle/>
          <a:p>
            <a:fld id="{50B777CD-682B-42B0-89ED-0FD44982D466}" type="slidenum">
              <a:rPr lang="en-US" smtClean="0">
                <a:solidFill>
                  <a:prstClr val="black"/>
                </a:solidFill>
                <a:cs typeface="Arial"/>
              </a:rPr>
              <a:pPr/>
              <a:t>18</a:t>
            </a:fld>
            <a:endParaRPr lang="en-US">
              <a:solidFill>
                <a:prstClr val="black"/>
              </a:solidFill>
              <a:cs typeface="Arial"/>
            </a:endParaRPr>
          </a:p>
        </p:txBody>
      </p:sp>
    </p:spTree>
    <p:extLst>
      <p:ext uri="{BB962C8B-B14F-4D97-AF65-F5344CB8AC3E}">
        <p14:creationId xmlns:p14="http://schemas.microsoft.com/office/powerpoint/2010/main" val="280903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1">
              <a:defRPr/>
            </a:pPr>
            <a:endParaRPr lang="fr-FR" dirty="0"/>
          </a:p>
        </p:txBody>
      </p:sp>
    </p:spTree>
    <p:extLst>
      <p:ext uri="{BB962C8B-B14F-4D97-AF65-F5344CB8AC3E}">
        <p14:creationId xmlns:p14="http://schemas.microsoft.com/office/powerpoint/2010/main" val="111487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1">
              <a:defRPr/>
            </a:pPr>
            <a:endParaRPr lang="fr-FR" dirty="0"/>
          </a:p>
        </p:txBody>
      </p:sp>
    </p:spTree>
    <p:extLst>
      <p:ext uri="{BB962C8B-B14F-4D97-AF65-F5344CB8AC3E}">
        <p14:creationId xmlns:p14="http://schemas.microsoft.com/office/powerpoint/2010/main" val="80502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316133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90286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51390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3"/>
          <p:cNvSpPr>
            <a:spLocks noGrp="1"/>
          </p:cNvSpPr>
          <p:nvPr>
            <p:ph type="title" hasCustomPrompt="1"/>
          </p:nvPr>
        </p:nvSpPr>
        <p:spPr>
          <a:xfrm>
            <a:off x="290512" y="89208"/>
            <a:ext cx="11582400" cy="970156"/>
          </a:xfrm>
          <a:prstGeom prst="rect">
            <a:avLst/>
          </a:prstGeom>
        </p:spPr>
        <p:txBody>
          <a:bodyPr vert="horz" anchor="ctr"/>
          <a:lstStyle>
            <a:lvl1pPr algn="ctr">
              <a:defRPr sz="3200" cap="all" baseline="0">
                <a:solidFill>
                  <a:srgbClr val="FFFFFF"/>
                </a:solidFill>
              </a:defRPr>
            </a:lvl1pPr>
          </a:lstStyle>
          <a:p>
            <a:r>
              <a:rPr lang="en-US" dirty="0"/>
              <a:t>CLICK TO EDIT MASTER TITLE STYLE</a:t>
            </a:r>
          </a:p>
        </p:txBody>
      </p:sp>
      <p:sp>
        <p:nvSpPr>
          <p:cNvPr id="4" name="Text Placeholder 4"/>
          <p:cNvSpPr>
            <a:spLocks noGrp="1"/>
          </p:cNvSpPr>
          <p:nvPr>
            <p:ph type="body" sz="quarter" idx="11" hasCustomPrompt="1"/>
          </p:nvPr>
        </p:nvSpPr>
        <p:spPr>
          <a:xfrm>
            <a:off x="313268" y="6159567"/>
            <a:ext cx="11573933" cy="203133"/>
          </a:xfrm>
          <a:prstGeom prst="rect">
            <a:avLst/>
          </a:prstGeom>
        </p:spPr>
        <p:txBody>
          <a:bodyPr wrap="square" anchor="b" anchorCtr="0">
            <a:spAutoFit/>
          </a:bodyPr>
          <a:lstStyle>
            <a:lvl1pPr marL="0" indent="0">
              <a:spcBef>
                <a:spcPts val="0"/>
              </a:spcBef>
              <a:buNone/>
              <a:defRPr sz="800">
                <a:solidFill>
                  <a:schemeClr val="tx2"/>
                </a:solidFill>
              </a:defRPr>
            </a:lvl1pPr>
            <a:lvl2pPr marL="0" indent="0">
              <a:buNone/>
              <a:defRPr sz="800">
                <a:solidFill>
                  <a:schemeClr val="tx2"/>
                </a:solidFill>
              </a:defRPr>
            </a:lvl2pPr>
            <a:lvl3pPr marL="0" indent="0">
              <a:buNone/>
              <a:defRPr sz="800">
                <a:solidFill>
                  <a:schemeClr val="tx2"/>
                </a:solidFill>
              </a:defRPr>
            </a:lvl3pPr>
            <a:lvl4pPr marL="0" indent="0">
              <a:buNone/>
              <a:defRPr sz="800">
                <a:solidFill>
                  <a:schemeClr val="tx2"/>
                </a:solidFill>
              </a:defRPr>
            </a:lvl4pPr>
            <a:lvl5pPr marL="0" indent="0">
              <a:buNone/>
              <a:defRPr sz="800">
                <a:solidFill>
                  <a:schemeClr val="tx2"/>
                </a:solidFill>
              </a:defRPr>
            </a:lvl5pPr>
          </a:lstStyle>
          <a:p>
            <a:pPr lvl="0"/>
            <a:r>
              <a:rPr lang="en-US"/>
              <a:t>References.</a:t>
            </a:r>
          </a:p>
        </p:txBody>
      </p:sp>
    </p:spTree>
    <p:extLst>
      <p:ext uri="{BB962C8B-B14F-4D97-AF65-F5344CB8AC3E}">
        <p14:creationId xmlns:p14="http://schemas.microsoft.com/office/powerpoint/2010/main" val="325830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Subtitle">
    <p:spTree>
      <p:nvGrpSpPr>
        <p:cNvPr id="1" name=""/>
        <p:cNvGrpSpPr/>
        <p:nvPr/>
      </p:nvGrpSpPr>
      <p:grpSpPr>
        <a:xfrm>
          <a:off x="0" y="0"/>
          <a:ext cx="0" cy="0"/>
          <a:chOff x="0" y="0"/>
          <a:chExt cx="0" cy="0"/>
        </a:xfrm>
      </p:grpSpPr>
      <p:sp>
        <p:nvSpPr>
          <p:cNvPr id="22" name="Title 13"/>
          <p:cNvSpPr>
            <a:spLocks noGrp="1"/>
          </p:cNvSpPr>
          <p:nvPr>
            <p:ph type="title" hasCustomPrompt="1"/>
          </p:nvPr>
        </p:nvSpPr>
        <p:spPr>
          <a:xfrm>
            <a:off x="313268" y="89208"/>
            <a:ext cx="11565467" cy="970156"/>
          </a:xfrm>
          <a:prstGeom prst="rect">
            <a:avLst/>
          </a:prstGeom>
        </p:spPr>
        <p:txBody>
          <a:bodyPr vert="horz" anchor="ctr"/>
          <a:lstStyle>
            <a:lvl1pPr algn="ctr">
              <a:defRPr sz="3200" cap="none" baseline="0">
                <a:solidFill>
                  <a:srgbClr val="000000"/>
                </a:solidFill>
              </a:defRPr>
            </a:lvl1pPr>
          </a:lstStyle>
          <a:p>
            <a:r>
              <a:rPr lang="fr-FR" noProof="0" dirty="0"/>
              <a:t>CLICK TO EDIT MASTER TITLE STYLE</a:t>
            </a:r>
          </a:p>
        </p:txBody>
      </p:sp>
      <p:sp>
        <p:nvSpPr>
          <p:cNvPr id="23" name="Content Placeholder 4"/>
          <p:cNvSpPr>
            <a:spLocks noGrp="1"/>
          </p:cNvSpPr>
          <p:nvPr>
            <p:ph sz="quarter" idx="10"/>
          </p:nvPr>
        </p:nvSpPr>
        <p:spPr>
          <a:xfrm>
            <a:off x="313267" y="1875453"/>
            <a:ext cx="11581872" cy="4026020"/>
          </a:xfrm>
          <a:prstGeom prst="rect">
            <a:avLst/>
          </a:prstGeom>
        </p:spPr>
        <p:txBody>
          <a:bodyPr vert="horz" lIns="91440" tIns="45720" rIns="91440" bIns="45720"/>
          <a:lstStyle>
            <a:lvl1pPr marL="228600" indent="-228600">
              <a:spcBef>
                <a:spcPts val="1200"/>
              </a:spcBef>
              <a:spcAft>
                <a:spcPts val="0"/>
              </a:spcAft>
              <a:buFont typeface="Arial" pitchFamily="34" charset="0"/>
              <a:buChar char="•"/>
              <a:defRPr sz="1800" b="0" baseline="0">
                <a:solidFill>
                  <a:srgbClr val="000000"/>
                </a:solidFill>
              </a:defRPr>
            </a:lvl1pPr>
            <a:lvl2pPr marL="461963" indent="-228600">
              <a:spcBef>
                <a:spcPts val="1200"/>
              </a:spcBef>
              <a:spcAft>
                <a:spcPts val="0"/>
              </a:spcAft>
              <a:buSzPct val="125000"/>
              <a:buFont typeface="Calibri" pitchFamily="34" charset="0"/>
              <a:buChar char="–"/>
              <a:defRPr sz="1800" b="0">
                <a:solidFill>
                  <a:srgbClr val="000000"/>
                </a:solidFill>
              </a:defRPr>
            </a:lvl2pPr>
            <a:lvl3pPr marL="690563" indent="-228600">
              <a:spcBef>
                <a:spcPts val="1200"/>
              </a:spcBef>
              <a:spcAft>
                <a:spcPts val="0"/>
              </a:spcAft>
              <a:buSzPct val="100000"/>
              <a:buFont typeface="Courier New"/>
              <a:buChar char="o"/>
              <a:defRPr sz="1800" b="0" baseline="0">
                <a:solidFill>
                  <a:srgbClr val="000000"/>
                </a:solidFill>
              </a:defRPr>
            </a:lvl3pPr>
            <a:lvl4pPr marL="909638" indent="-228600">
              <a:spcBef>
                <a:spcPts val="1200"/>
              </a:spcBef>
              <a:spcAft>
                <a:spcPts val="0"/>
              </a:spcAft>
              <a:buSzPct val="80000"/>
              <a:defRPr sz="1800" b="0" baseline="0">
                <a:solidFill>
                  <a:srgbClr val="000000"/>
                </a:solidFill>
              </a:defRPr>
            </a:lvl4pPr>
            <a:lvl5pPr marL="228600" indent="-228600">
              <a:spcBef>
                <a:spcPts val="0"/>
              </a:spcBef>
              <a:spcAft>
                <a:spcPts val="800"/>
              </a:spcAft>
              <a:defRPr sz="1800">
                <a:solidFill>
                  <a:srgbClr val="435770"/>
                </a:solidFill>
              </a:defRPr>
            </a:lvl5pPr>
          </a:lstStyle>
          <a:p>
            <a:pPr lvl="0"/>
            <a:r>
              <a:rPr lang="fr-FR" noProof="0" dirty="0"/>
              <a:t>Edit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p:txBody>
      </p:sp>
      <p:sp>
        <p:nvSpPr>
          <p:cNvPr id="5" name="Text Placeholder 4"/>
          <p:cNvSpPr>
            <a:spLocks noGrp="1"/>
          </p:cNvSpPr>
          <p:nvPr>
            <p:ph type="body" sz="quarter" idx="11"/>
          </p:nvPr>
        </p:nvSpPr>
        <p:spPr>
          <a:xfrm>
            <a:off x="313269" y="1231903"/>
            <a:ext cx="11581871" cy="404813"/>
          </a:xfrm>
          <a:prstGeom prst="rect">
            <a:avLst/>
          </a:prstGeom>
        </p:spPr>
        <p:txBody>
          <a:bodyPr/>
          <a:lstStyle>
            <a:lvl1pPr marL="0" indent="0" algn="just">
              <a:buNone/>
              <a:defRPr sz="2400" b="1">
                <a:solidFill>
                  <a:srgbClr val="000000"/>
                </a:solidFill>
              </a:defRPr>
            </a:lvl1pPr>
            <a:lvl2pPr>
              <a:buNone/>
              <a:defRPr sz="2000" b="1">
                <a:solidFill>
                  <a:srgbClr val="435770"/>
                </a:solidFill>
              </a:defRPr>
            </a:lvl2pPr>
            <a:lvl3pPr>
              <a:buNone/>
              <a:defRPr sz="2000" b="1">
                <a:solidFill>
                  <a:srgbClr val="435770"/>
                </a:solidFill>
              </a:defRPr>
            </a:lvl3pPr>
            <a:lvl4pPr>
              <a:buNone/>
              <a:defRPr sz="2000" b="1">
                <a:solidFill>
                  <a:srgbClr val="435770"/>
                </a:solidFill>
              </a:defRPr>
            </a:lvl4pPr>
            <a:lvl5pPr>
              <a:buNone/>
              <a:defRPr sz="2000" b="1">
                <a:solidFill>
                  <a:srgbClr val="435770"/>
                </a:solidFill>
              </a:defRPr>
            </a:lvl5pPr>
          </a:lstStyle>
          <a:p>
            <a:pPr lvl="0"/>
            <a:r>
              <a:rPr lang="fr-FR" noProof="0" dirty="0"/>
              <a:t>Edit Master </a:t>
            </a:r>
            <a:r>
              <a:rPr lang="fr-FR" noProof="0" dirty="0" err="1"/>
              <a:t>text</a:t>
            </a:r>
            <a:r>
              <a:rPr lang="fr-FR" noProof="0" dirty="0"/>
              <a:t> styles</a:t>
            </a:r>
          </a:p>
        </p:txBody>
      </p:sp>
      <p:sp>
        <p:nvSpPr>
          <p:cNvPr id="6" name="Text Placeholder 4"/>
          <p:cNvSpPr>
            <a:spLocks noGrp="1"/>
          </p:cNvSpPr>
          <p:nvPr>
            <p:ph type="body" sz="quarter" idx="12" hasCustomPrompt="1"/>
          </p:nvPr>
        </p:nvSpPr>
        <p:spPr>
          <a:xfrm>
            <a:off x="313268" y="6225261"/>
            <a:ext cx="11573933" cy="203133"/>
          </a:xfrm>
          <a:prstGeom prst="rect">
            <a:avLst/>
          </a:prstGeom>
        </p:spPr>
        <p:txBody>
          <a:bodyPr wrap="square" anchor="b" anchorCtr="0">
            <a:spAutoFit/>
          </a:bodyPr>
          <a:lstStyle>
            <a:lvl1pPr marL="0" indent="0">
              <a:spcBef>
                <a:spcPts val="0"/>
              </a:spcBef>
              <a:buNone/>
              <a:defRPr sz="800">
                <a:solidFill>
                  <a:schemeClr val="tx2"/>
                </a:solidFill>
              </a:defRPr>
            </a:lvl1pPr>
            <a:lvl2pPr marL="0" indent="0">
              <a:buNone/>
              <a:defRPr sz="800">
                <a:solidFill>
                  <a:schemeClr val="tx2"/>
                </a:solidFill>
              </a:defRPr>
            </a:lvl2pPr>
            <a:lvl3pPr marL="0" indent="0">
              <a:buNone/>
              <a:defRPr sz="800">
                <a:solidFill>
                  <a:schemeClr val="tx2"/>
                </a:solidFill>
              </a:defRPr>
            </a:lvl3pPr>
            <a:lvl4pPr marL="0" indent="0">
              <a:buNone/>
              <a:defRPr sz="800">
                <a:solidFill>
                  <a:schemeClr val="tx2"/>
                </a:solidFill>
              </a:defRPr>
            </a:lvl4pPr>
            <a:lvl5pPr marL="0" indent="0">
              <a:buNone/>
              <a:defRPr sz="800">
                <a:solidFill>
                  <a:schemeClr val="tx2"/>
                </a:solidFill>
              </a:defRPr>
            </a:lvl5pPr>
          </a:lstStyle>
          <a:p>
            <a:pPr lvl="0"/>
            <a:r>
              <a:rPr lang="en-US"/>
              <a:t>References.</a:t>
            </a:r>
          </a:p>
        </p:txBody>
      </p:sp>
    </p:spTree>
    <p:extLst>
      <p:ext uri="{BB962C8B-B14F-4D97-AF65-F5344CB8AC3E}">
        <p14:creationId xmlns:p14="http://schemas.microsoft.com/office/powerpoint/2010/main" val="930282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9548"/>
            <a:ext cx="12192000" cy="773405"/>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609600" y="917222"/>
            <a:ext cx="10972800" cy="474062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ext Placeholder 2"/>
          <p:cNvSpPr>
            <a:spLocks noGrp="1"/>
          </p:cNvSpPr>
          <p:nvPr>
            <p:ph type="body" sz="quarter" idx="11"/>
          </p:nvPr>
        </p:nvSpPr>
        <p:spPr>
          <a:xfrm>
            <a:off x="609600" y="6023055"/>
            <a:ext cx="10997723" cy="313273"/>
          </a:xfrm>
          <a:prstGeom prst="rect">
            <a:avLst/>
          </a:prstGeom>
          <a:effectLst/>
        </p:spPr>
        <p:txBody>
          <a:bodyPr bIns="0">
            <a:noAutofit/>
          </a:bodyPr>
          <a:lstStyle>
            <a:lvl1pPr marL="0" indent="0" algn="l">
              <a:spcBef>
                <a:spcPct val="0"/>
              </a:spcBef>
              <a:buFontTx/>
              <a:buNone/>
              <a:defRPr sz="800">
                <a:effectLst/>
              </a:defRPr>
            </a:lvl1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a:xfrm>
            <a:off x="11413067" y="6494464"/>
            <a:ext cx="778933" cy="363537"/>
          </a:xfrm>
          <a:prstGeom prst="rect">
            <a:avLst/>
          </a:prstGeom>
        </p:spPr>
        <p:txBody>
          <a:bodyPr/>
          <a:lstStyle>
            <a:lvl1pPr>
              <a:defRPr/>
            </a:lvl1pPr>
          </a:lstStyle>
          <a:p>
            <a:pPr>
              <a:defRPr/>
            </a:pPr>
            <a:fld id="{BE7B7AE1-00E9-3D44-B398-10A3EB056EF4}" type="slidenum">
              <a:rPr lang="fr-FR"/>
              <a:pPr>
                <a:defRPr/>
              </a:pPr>
              <a:t>‹#›</a:t>
            </a:fld>
            <a:endParaRPr lang="fr-FR" dirty="0"/>
          </a:p>
        </p:txBody>
      </p:sp>
    </p:spTree>
    <p:extLst>
      <p:ext uri="{BB962C8B-B14F-4D97-AF65-F5344CB8AC3E}">
        <p14:creationId xmlns:p14="http://schemas.microsoft.com/office/powerpoint/2010/main" val="130653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2375" y="2943226"/>
            <a:ext cx="8527132" cy="492775"/>
          </a:xfrm>
        </p:spPr>
        <p:txBody>
          <a:bodyPr>
            <a:normAutofit/>
          </a:bodyPr>
          <a:lstStyle>
            <a:lvl1pPr algn="ctr">
              <a:defRPr sz="2800" b="1">
                <a:solidFill>
                  <a:schemeClr val="accent1"/>
                </a:solidFill>
                <a:latin typeface="+mj-lt"/>
                <a:cs typeface="Helvetica"/>
              </a:defRPr>
            </a:lvl1pPr>
          </a:lstStyle>
          <a:p>
            <a:r>
              <a:rPr lang="en-US"/>
              <a:t>Click to edit Master title style</a:t>
            </a:r>
          </a:p>
        </p:txBody>
      </p:sp>
      <p:sp>
        <p:nvSpPr>
          <p:cNvPr id="3" name="Subtitle 2"/>
          <p:cNvSpPr>
            <a:spLocks noGrp="1"/>
          </p:cNvSpPr>
          <p:nvPr>
            <p:ph type="subTitle" idx="1"/>
          </p:nvPr>
        </p:nvSpPr>
        <p:spPr>
          <a:xfrm>
            <a:off x="2145107" y="3436001"/>
            <a:ext cx="8534400" cy="1752600"/>
          </a:xfrm>
        </p:spPr>
        <p:txBody>
          <a:bodyPr>
            <a:normAutofit/>
          </a:bodyPr>
          <a:lstStyle>
            <a:lvl1pPr marL="0" indent="0" algn="ctr">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6712" y="6248605"/>
            <a:ext cx="1305689" cy="297291"/>
          </a:xfrm>
          <a:prstGeom prst="rect">
            <a:avLst/>
          </a:prstGeom>
        </p:spPr>
      </p:pic>
      <p:grpSp>
        <p:nvGrpSpPr>
          <p:cNvPr id="5" name="Group 4"/>
          <p:cNvGrpSpPr/>
          <p:nvPr userDrawn="1"/>
        </p:nvGrpSpPr>
        <p:grpSpPr>
          <a:xfrm>
            <a:off x="2117" y="-10048"/>
            <a:ext cx="12189884" cy="6856413"/>
            <a:chOff x="1587" y="-10048"/>
            <a:chExt cx="9142413" cy="6856413"/>
          </a:xfrm>
        </p:grpSpPr>
        <p:pic>
          <p:nvPicPr>
            <p:cNvPr id="1026" name="Picture 2" descr="C:\Users\kfoutsitzis\Desktop\PNGs_3-4\PNGs For Account 3_4\IPT_Corporate Powerpoint_OPTION 1\Slide1.png"/>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587" y="-10048"/>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7571480" y="6088249"/>
              <a:ext cx="1514475" cy="590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endParaRPr lang="en-US" sz="180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533" y="6234878"/>
              <a:ext cx="979267" cy="297292"/>
            </a:xfrm>
            <a:prstGeom prst="rect">
              <a:avLst/>
            </a:prstGeom>
          </p:spPr>
        </p:pic>
      </p:grpSp>
    </p:spTree>
    <p:extLst>
      <p:ext uri="{BB962C8B-B14F-4D97-AF65-F5344CB8AC3E}">
        <p14:creationId xmlns:p14="http://schemas.microsoft.com/office/powerpoint/2010/main" val="235776494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endParaRPr lang="en-US" sz="1800">
              <a:solidFill>
                <a:prstClr val="white"/>
              </a:solidFill>
            </a:endParaRPr>
          </a:p>
        </p:txBody>
      </p:sp>
      <p:sp>
        <p:nvSpPr>
          <p:cNvPr id="2" name="Title 1"/>
          <p:cNvSpPr>
            <a:spLocks noGrp="1"/>
          </p:cNvSpPr>
          <p:nvPr>
            <p:ph type="ctrTitle"/>
          </p:nvPr>
        </p:nvSpPr>
        <p:spPr>
          <a:xfrm>
            <a:off x="2152375" y="2943226"/>
            <a:ext cx="8527132" cy="492775"/>
          </a:xfrm>
        </p:spPr>
        <p:txBody>
          <a:bodyPr>
            <a:normAutofit/>
          </a:bodyPr>
          <a:lstStyle>
            <a:lvl1pPr algn="l">
              <a:defRPr sz="2800" b="1">
                <a:solidFill>
                  <a:schemeClr val="accent1"/>
                </a:solidFill>
                <a:latin typeface="+mj-lt"/>
                <a:cs typeface="Helvetica"/>
              </a:defRPr>
            </a:lvl1pPr>
          </a:lstStyle>
          <a:p>
            <a:r>
              <a:rPr lang="en-US"/>
              <a:t>Click to edit Master title style</a:t>
            </a:r>
          </a:p>
        </p:txBody>
      </p:sp>
      <p:sp>
        <p:nvSpPr>
          <p:cNvPr id="3" name="Subtitle 2"/>
          <p:cNvSpPr>
            <a:spLocks noGrp="1"/>
          </p:cNvSpPr>
          <p:nvPr>
            <p:ph type="subTitle" idx="1"/>
          </p:nvPr>
        </p:nvSpPr>
        <p:spPr>
          <a:xfrm>
            <a:off x="2145107" y="3436001"/>
            <a:ext cx="8534400" cy="1752600"/>
          </a:xfrm>
        </p:spPr>
        <p:txBody>
          <a:bodyPr>
            <a:normAutofit/>
          </a:bodyPr>
          <a:lstStyle>
            <a:lvl1pPr marL="0" indent="0" algn="l">
              <a:buNone/>
              <a:defRPr sz="20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6712" y="6168397"/>
            <a:ext cx="1305689" cy="297291"/>
          </a:xfrm>
          <a:prstGeom prst="rect">
            <a:avLst/>
          </a:prstGeom>
        </p:spPr>
      </p:pic>
      <p:grpSp>
        <p:nvGrpSpPr>
          <p:cNvPr id="9" name="Group 8"/>
          <p:cNvGrpSpPr/>
          <p:nvPr userDrawn="1"/>
        </p:nvGrpSpPr>
        <p:grpSpPr>
          <a:xfrm>
            <a:off x="9348453" y="5348219"/>
            <a:ext cx="2662107" cy="1400962"/>
            <a:chOff x="7147420" y="5352223"/>
            <a:chExt cx="1996580" cy="1400962"/>
          </a:xfrm>
        </p:grpSpPr>
        <p:sp>
          <p:nvSpPr>
            <p:cNvPr id="5" name="Rectangle 4"/>
            <p:cNvSpPr/>
            <p:nvPr userDrawn="1"/>
          </p:nvSpPr>
          <p:spPr>
            <a:xfrm>
              <a:off x="7147420" y="5352223"/>
              <a:ext cx="1996580" cy="14009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endParaRPr lang="en-US" sz="180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7533" y="6182853"/>
              <a:ext cx="979267" cy="297292"/>
            </a:xfrm>
            <a:prstGeom prst="rect">
              <a:avLst/>
            </a:prstGeom>
          </p:spPr>
        </p:pic>
      </p:grpSp>
    </p:spTree>
    <p:extLst>
      <p:ext uri="{BB962C8B-B14F-4D97-AF65-F5344CB8AC3E}">
        <p14:creationId xmlns:p14="http://schemas.microsoft.com/office/powerpoint/2010/main" val="161385819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4734"/>
            <a:ext cx="10972799" cy="676275"/>
          </a:xfrm>
        </p:spPr>
        <p:txBody>
          <a:bodyPr/>
          <a:lstStyle>
            <a:lvl1pPr algn="l">
              <a:defRPr sz="2400" b="1">
                <a:solidFill>
                  <a:schemeClr val="bg1"/>
                </a:solidFill>
                <a:latin typeface="+mj-lt"/>
                <a:cs typeface="Helvetica"/>
              </a:defRPr>
            </a:lvl1pPr>
          </a:lstStyle>
          <a:p>
            <a:r>
              <a:rPr lang="en-US"/>
              <a:t>Click to edit Master title style</a:t>
            </a:r>
          </a:p>
        </p:txBody>
      </p:sp>
      <p:sp>
        <p:nvSpPr>
          <p:cNvPr id="3" name="Content Placeholder 2"/>
          <p:cNvSpPr>
            <a:spLocks noGrp="1"/>
          </p:cNvSpPr>
          <p:nvPr>
            <p:ph idx="1"/>
          </p:nvPr>
        </p:nvSpPr>
        <p:spPr>
          <a:xfrm>
            <a:off x="609600" y="1066801"/>
            <a:ext cx="10972800" cy="4625181"/>
          </a:xfrm>
        </p:spPr>
        <p:txBody>
          <a:bodyPr>
            <a:normAutofit/>
          </a:bodyPr>
          <a:lstStyle>
            <a:lvl1pPr>
              <a:spcBef>
                <a:spcPts val="500"/>
              </a:spcBef>
              <a:spcAft>
                <a:spcPts val="500"/>
              </a:spcAft>
              <a:buClr>
                <a:schemeClr val="accent1"/>
              </a:buClr>
              <a:defRPr sz="1800">
                <a:latin typeface="+mn-lt"/>
              </a:defRPr>
            </a:lvl1pPr>
            <a:lvl2pPr>
              <a:spcBef>
                <a:spcPct val="0"/>
              </a:spcBef>
              <a:spcAft>
                <a:spcPts val="400"/>
              </a:spcAft>
              <a:buClr>
                <a:schemeClr val="accent3"/>
              </a:buClr>
              <a:defRPr sz="1600">
                <a:latin typeface="+mn-lt"/>
              </a:defRPr>
            </a:lvl2pPr>
            <a:lvl3pPr>
              <a:defRPr sz="1400">
                <a:latin typeface="+mn-lt"/>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4" name="TextBox 3"/>
          <p:cNvSpPr txBox="1"/>
          <p:nvPr userDrawn="1"/>
        </p:nvSpPr>
        <p:spPr>
          <a:xfrm>
            <a:off x="3197504" y="6593411"/>
            <a:ext cx="5796992" cy="244084"/>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i="1">
                <a:solidFill>
                  <a:prstClr val="black"/>
                </a:solidFill>
              </a:rPr>
              <a:t>Confidential – Do Not Distribute</a:t>
            </a:r>
          </a:p>
        </p:txBody>
      </p:sp>
      <p:sp>
        <p:nvSpPr>
          <p:cNvPr id="7" name="Text Placeholder 2"/>
          <p:cNvSpPr>
            <a:spLocks noGrp="1"/>
          </p:cNvSpPr>
          <p:nvPr>
            <p:ph type="body" sz="quarter" idx="10" hasCustomPrompt="1"/>
          </p:nvPr>
        </p:nvSpPr>
        <p:spPr>
          <a:xfrm>
            <a:off x="368301" y="6225469"/>
            <a:ext cx="10604500" cy="313273"/>
          </a:xfrm>
        </p:spPr>
        <p:txBody>
          <a:bodyPr anchor="b">
            <a:normAutofit/>
          </a:bodyPr>
          <a:lstStyle>
            <a:lvl1pPr marL="0" indent="0" algn="l">
              <a:spcBef>
                <a:spcPct val="0"/>
              </a:spcBef>
              <a:buFontTx/>
              <a:buNone/>
              <a:defRPr sz="1000"/>
            </a:lvl1pPr>
          </a:lstStyle>
          <a:p>
            <a:pPr lvl="0"/>
            <a:r>
              <a:rPr lang="en-US"/>
              <a:t>Insert References here</a:t>
            </a:r>
          </a:p>
        </p:txBody>
      </p:sp>
      <p:sp>
        <p:nvSpPr>
          <p:cNvPr id="8" name="Slide Number Placeholder 5"/>
          <p:cNvSpPr>
            <a:spLocks noGrp="1"/>
          </p:cNvSpPr>
          <p:nvPr>
            <p:ph type="sldNum" sz="quarter" idx="4"/>
          </p:nvPr>
        </p:nvSpPr>
        <p:spPr>
          <a:xfrm>
            <a:off x="11036301" y="6567213"/>
            <a:ext cx="571500" cy="253047"/>
          </a:xfrm>
          <a:prstGeom prst="rect">
            <a:avLst/>
          </a:prstGeom>
        </p:spPr>
        <p:txBody>
          <a:bodyPr vert="horz" lIns="91440" tIns="45720" rIns="91440" bIns="45720" rtlCol="0" anchor="ctr"/>
          <a:lstStyle>
            <a:defPPr>
              <a:defRPr lang="en-US" smtId="4294967295"/>
            </a:defPPr>
            <a:lvl1pPr marL="0" algn="r" defTabSz="914400" rtl="0" eaLnBrk="1" latinLnBrk="0" hangingPunct="1">
              <a:defRPr sz="1200" kern="1200">
                <a:solidFill>
                  <a:schemeClr val="tx1"/>
                </a:solidFill>
                <a:latin typeface="+mn-lt"/>
                <a:ea typeface="+mn-ea"/>
                <a:cs typeface="Helvetica" panose="020B060402020202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DF48DAC6-CA24-1E4C-A355-E20245ECB74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546568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5097" y="2931804"/>
            <a:ext cx="8551003" cy="535875"/>
          </a:xfrm>
        </p:spPr>
        <p:txBody>
          <a:bodyPr anchor="ctr">
            <a:normAutofit/>
          </a:bodyPr>
          <a:lstStyle>
            <a:lvl1pPr algn="l" defTabSz="457200" rtl="0" eaLnBrk="1" latinLnBrk="0" hangingPunct="1">
              <a:spcBef>
                <a:spcPct val="0"/>
              </a:spcBef>
              <a:buNone/>
              <a:defRPr lang="en-US" sz="2400" b="1" kern="1200" cap="none">
                <a:solidFill>
                  <a:srgbClr val="115E67"/>
                </a:solidFill>
                <a:latin typeface="+mj-lt"/>
                <a:ea typeface="+mj-ea"/>
                <a:cs typeface="Helvetica"/>
              </a:defRPr>
            </a:lvl1pPr>
          </a:lstStyle>
          <a:p>
            <a:endParaRPr lang="en-US"/>
          </a:p>
        </p:txBody>
      </p:sp>
      <p:pic>
        <p:nvPicPr>
          <p:cNvPr id="2050" name="Picture 2" descr="C:\Users\kfoutsitzis\Desktop\PNGs_3-4\PNGs For Account 3_4\IPT_Corporate Powerpoint_OPTION 3\Slide2.png"/>
          <p:cNvPicPr>
            <a:picLocks noChangeAspect="1" noChangeArrowheads="1"/>
          </p:cNvPicPr>
          <p:nvPr userDrawn="1"/>
        </p:nvPicPr>
        <p:blipFill>
          <a:blip r:embed="rId2">
            <a:extLst>
              <a:ext uri="{28A0092B-C50C-407E-A947-70E740481C1C}">
                <a14:useLocalDpi xmlns:a14="http://schemas.microsoft.com/office/drawing/2010/main" val="0"/>
              </a:ext>
            </a:extLst>
          </a:blip>
          <a:srcRect b="4218"/>
          <a:stretch>
            <a:fillRect/>
          </a:stretch>
        </p:blipFill>
        <p:spPr bwMode="auto">
          <a:xfrm>
            <a:off x="1" y="1"/>
            <a:ext cx="12189884" cy="6567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0" hasCustomPrompt="1"/>
          </p:nvPr>
        </p:nvSpPr>
        <p:spPr>
          <a:xfrm>
            <a:off x="368301" y="6225469"/>
            <a:ext cx="10604500" cy="313273"/>
          </a:xfrm>
        </p:spPr>
        <p:txBody>
          <a:bodyPr anchor="b">
            <a:normAutofit/>
          </a:bodyPr>
          <a:lstStyle>
            <a:lvl1pPr marL="0" indent="0" algn="l">
              <a:spcBef>
                <a:spcPct val="0"/>
              </a:spcBef>
              <a:buFontTx/>
              <a:buNone/>
              <a:defRPr sz="1000"/>
            </a:lvl1pPr>
          </a:lstStyle>
          <a:p>
            <a:pPr lvl="0"/>
            <a:r>
              <a:rPr lang="en-US"/>
              <a:t>Insert References here</a:t>
            </a:r>
          </a:p>
        </p:txBody>
      </p:sp>
      <p:sp>
        <p:nvSpPr>
          <p:cNvPr id="6" name="TextBox 5"/>
          <p:cNvSpPr txBox="1"/>
          <p:nvPr userDrawn="1"/>
        </p:nvSpPr>
        <p:spPr>
          <a:xfrm>
            <a:off x="3197504" y="6593411"/>
            <a:ext cx="5796992" cy="244084"/>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i="1">
                <a:solidFill>
                  <a:prstClr val="black"/>
                </a:solidFill>
              </a:rPr>
              <a:t>Confidential – Do Not Distribute</a:t>
            </a:r>
          </a:p>
        </p:txBody>
      </p:sp>
      <p:sp>
        <p:nvSpPr>
          <p:cNvPr id="9" name="Slide Number Placeholder 5"/>
          <p:cNvSpPr>
            <a:spLocks noGrp="1"/>
          </p:cNvSpPr>
          <p:nvPr>
            <p:ph type="sldNum" sz="quarter" idx="4"/>
          </p:nvPr>
        </p:nvSpPr>
        <p:spPr>
          <a:xfrm>
            <a:off x="11036301" y="6567213"/>
            <a:ext cx="571500" cy="253047"/>
          </a:xfrm>
          <a:prstGeom prst="rect">
            <a:avLst/>
          </a:prstGeom>
        </p:spPr>
        <p:txBody>
          <a:bodyPr vert="horz" lIns="91440" tIns="45720" rIns="91440" bIns="45720" rtlCol="0" anchor="ctr"/>
          <a:lstStyle>
            <a:defPPr>
              <a:defRPr lang="en-US" smtId="4294967295"/>
            </a:defPPr>
            <a:lvl1pPr marL="0" algn="r" defTabSz="914400" rtl="0" eaLnBrk="1" latinLnBrk="0" hangingPunct="1">
              <a:defRPr sz="1200" kern="1200">
                <a:solidFill>
                  <a:schemeClr val="tx1"/>
                </a:solidFill>
                <a:latin typeface="+mn-lt"/>
                <a:ea typeface="+mn-ea"/>
                <a:cs typeface="Helvetica" panose="020B060402020202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DF48DAC6-CA24-1E4C-A355-E20245ECB74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975193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sz="quarter" idx="10" hasCustomPrompt="1"/>
          </p:nvPr>
        </p:nvSpPr>
        <p:spPr>
          <a:xfrm>
            <a:off x="368301" y="6225469"/>
            <a:ext cx="10604500" cy="313273"/>
          </a:xfrm>
        </p:spPr>
        <p:txBody>
          <a:bodyPr anchor="b">
            <a:normAutofit/>
          </a:bodyPr>
          <a:lstStyle>
            <a:lvl1pPr marL="0" indent="0" algn="l">
              <a:spcBef>
                <a:spcPct val="0"/>
              </a:spcBef>
              <a:buFontTx/>
              <a:buNone/>
              <a:defRPr sz="1000"/>
            </a:lvl1pPr>
          </a:lstStyle>
          <a:p>
            <a:pPr lvl="0"/>
            <a:r>
              <a:rPr lang="en-US"/>
              <a:t>Insert References here</a:t>
            </a:r>
          </a:p>
        </p:txBody>
      </p:sp>
      <p:sp>
        <p:nvSpPr>
          <p:cNvPr id="6" name="TextBox 5"/>
          <p:cNvSpPr txBox="1"/>
          <p:nvPr userDrawn="1"/>
        </p:nvSpPr>
        <p:spPr>
          <a:xfrm>
            <a:off x="3197504" y="6593411"/>
            <a:ext cx="5796992" cy="244084"/>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i="1">
                <a:solidFill>
                  <a:prstClr val="black"/>
                </a:solidFill>
              </a:rPr>
              <a:t>Confidential – Do Not Distribute</a:t>
            </a:r>
          </a:p>
        </p:txBody>
      </p:sp>
      <p:sp>
        <p:nvSpPr>
          <p:cNvPr id="8" name="Slide Number Placeholder 5"/>
          <p:cNvSpPr>
            <a:spLocks noGrp="1"/>
          </p:cNvSpPr>
          <p:nvPr>
            <p:ph type="sldNum" sz="quarter" idx="4"/>
          </p:nvPr>
        </p:nvSpPr>
        <p:spPr>
          <a:xfrm>
            <a:off x="11036301" y="6567213"/>
            <a:ext cx="571500" cy="253047"/>
          </a:xfrm>
          <a:prstGeom prst="rect">
            <a:avLst/>
          </a:prstGeom>
        </p:spPr>
        <p:txBody>
          <a:bodyPr vert="horz" lIns="91440" tIns="45720" rIns="91440" bIns="45720" rtlCol="0" anchor="ctr"/>
          <a:lstStyle>
            <a:defPPr>
              <a:defRPr lang="en-US" smtId="4294967295"/>
            </a:defPPr>
            <a:lvl1pPr marL="0" algn="r" defTabSz="914400" rtl="0" eaLnBrk="1" latinLnBrk="0" hangingPunct="1">
              <a:defRPr sz="1200" kern="1200">
                <a:solidFill>
                  <a:schemeClr val="tx1"/>
                </a:solidFill>
                <a:latin typeface="+mn-lt"/>
                <a:ea typeface="+mn-ea"/>
                <a:cs typeface="Helvetica" panose="020B060402020202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DF48DAC6-CA24-1E4C-A355-E20245ECB74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515308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2145005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66800"/>
            <a:ext cx="5386917" cy="639762"/>
          </a:xfrm>
        </p:spPr>
        <p:txBody>
          <a:bodyPr anchor="b">
            <a:normAutofit/>
          </a:bodyPr>
          <a:lstStyle>
            <a:lvl1pPr marL="0" indent="0">
              <a:buNone/>
              <a:defRPr sz="1800" b="1">
                <a:solidFill>
                  <a:srgbClr val="0A5D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06562"/>
            <a:ext cx="5386917" cy="3951288"/>
          </a:xfrm>
        </p:spPr>
        <p:txBody>
          <a:bodyPr>
            <a:normAutofit/>
          </a:bodyPr>
          <a:lstStyle>
            <a:lvl1pPr>
              <a:buClr>
                <a:srgbClr val="115E67"/>
              </a:buClr>
              <a:defRPr sz="1600"/>
            </a:lvl1pPr>
            <a:lvl2pPr>
              <a:buClr>
                <a:srgbClr val="ED7D31"/>
              </a:buCl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066800"/>
            <a:ext cx="5389033" cy="639762"/>
          </a:xfrm>
        </p:spPr>
        <p:txBody>
          <a:bodyPr anchor="b">
            <a:normAutofit/>
          </a:bodyPr>
          <a:lstStyle>
            <a:lvl1pPr marL="0" indent="0">
              <a:buNone/>
              <a:defRPr sz="1800" b="1">
                <a:solidFill>
                  <a:srgbClr val="0A5D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06562"/>
            <a:ext cx="5389033" cy="3951288"/>
          </a:xfrm>
        </p:spPr>
        <p:txBody>
          <a:bodyPr>
            <a:normAutofit/>
          </a:bodyPr>
          <a:lstStyle>
            <a:lvl1pPr>
              <a:buClr>
                <a:srgbClr val="115E67"/>
              </a:buClr>
              <a:defRPr sz="1600"/>
            </a:lvl1pPr>
            <a:lvl2pPr>
              <a:buClr>
                <a:srgbClr val="ED7D31"/>
              </a:buCl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3197504" y="6593411"/>
            <a:ext cx="5796992" cy="244084"/>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i="1">
                <a:solidFill>
                  <a:prstClr val="black"/>
                </a:solidFill>
              </a:rPr>
              <a:t>Confidential – Do Not Distribute</a:t>
            </a:r>
          </a:p>
        </p:txBody>
      </p:sp>
      <p:sp>
        <p:nvSpPr>
          <p:cNvPr id="10" name="Text Placeholder 2"/>
          <p:cNvSpPr>
            <a:spLocks noGrp="1"/>
          </p:cNvSpPr>
          <p:nvPr>
            <p:ph type="body" sz="quarter" idx="10" hasCustomPrompt="1"/>
          </p:nvPr>
        </p:nvSpPr>
        <p:spPr>
          <a:xfrm>
            <a:off x="368301" y="6225469"/>
            <a:ext cx="10604500" cy="313273"/>
          </a:xfrm>
        </p:spPr>
        <p:txBody>
          <a:bodyPr anchor="b">
            <a:normAutofit/>
          </a:bodyPr>
          <a:lstStyle>
            <a:lvl1pPr marL="0" indent="0" algn="l">
              <a:spcBef>
                <a:spcPct val="0"/>
              </a:spcBef>
              <a:buFontTx/>
              <a:buNone/>
              <a:defRPr sz="1000"/>
            </a:lvl1pPr>
          </a:lstStyle>
          <a:p>
            <a:pPr lvl="0"/>
            <a:r>
              <a:rPr lang="en-US"/>
              <a:t>Insert References here</a:t>
            </a:r>
          </a:p>
        </p:txBody>
      </p:sp>
      <p:sp>
        <p:nvSpPr>
          <p:cNvPr id="11" name="Slide Number Placeholder 5"/>
          <p:cNvSpPr>
            <a:spLocks noGrp="1"/>
          </p:cNvSpPr>
          <p:nvPr>
            <p:ph type="sldNum" sz="quarter" idx="11"/>
          </p:nvPr>
        </p:nvSpPr>
        <p:spPr>
          <a:xfrm>
            <a:off x="11036301" y="6567213"/>
            <a:ext cx="571500" cy="253047"/>
          </a:xfrm>
          <a:prstGeom prst="rect">
            <a:avLst/>
          </a:prstGeom>
        </p:spPr>
        <p:txBody>
          <a:bodyPr vert="horz" lIns="91440" tIns="45720" rIns="91440" bIns="45720" rtlCol="0" anchor="ctr"/>
          <a:lstStyle>
            <a:defPPr>
              <a:defRPr lang="en-US" smtId="4294967295"/>
            </a:defPPr>
            <a:lvl1pPr marL="0" algn="r" defTabSz="914400" rtl="0" eaLnBrk="1" latinLnBrk="0" hangingPunct="1">
              <a:defRPr sz="1200" kern="1200">
                <a:solidFill>
                  <a:schemeClr val="tx1"/>
                </a:solidFill>
                <a:latin typeface="+mn-lt"/>
                <a:ea typeface="+mn-ea"/>
                <a:cs typeface="Helvetica" panose="020B060402020202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DF48DAC6-CA24-1E4C-A355-E20245ECB74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795562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66166036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114223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804839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11019692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2166676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257183646"/>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73614180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593908461"/>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80500972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3059727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245223324"/>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8FB91A-955E-4041-AB06-1555921CEFC8}" type="datetimeFigureOut">
              <a:rPr lang="fr-FR">
                <a:solidFill>
                  <a:prstClr val="black">
                    <a:tint val="75000"/>
                  </a:prstClr>
                </a:solidFill>
              </a:rPr>
              <a:pPr/>
              <a:t>20/11/2018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85232878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numéro de diapositive 5"/>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270985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F956E514-17C4-2142-BDA8-003227698CC8}"/>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82973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E278875D-8F60-3A4E-BC11-A6266300F518}"/>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801453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En-têt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28CF8BE-B26B-5B4E-B9C7-D17FC86F6C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29"/>
          <p:cNvSpPr txBox="1">
            <a:spLocks noChangeArrowheads="1"/>
          </p:cNvSpPr>
          <p:nvPr userDrawn="1"/>
        </p:nvSpPr>
        <p:spPr bwMode="auto">
          <a:xfrm>
            <a:off x="203200" y="6400800"/>
            <a:ext cx="42672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000" i="1">
                <a:solidFill>
                  <a:schemeClr val="bg2"/>
                </a:solidFill>
                <a:latin typeface="+mn-lt"/>
              </a:defRPr>
            </a:lvl1pPr>
          </a:lstStyle>
          <a:p>
            <a:pPr fontAlgn="base">
              <a:spcBef>
                <a:spcPct val="0"/>
              </a:spcBef>
              <a:spcAft>
                <a:spcPct val="0"/>
              </a:spcAft>
              <a:defRPr/>
            </a:pPr>
            <a:r>
              <a:rPr lang="fr-FR" dirty="0">
                <a:solidFill>
                  <a:srgbClr val="00A88E"/>
                </a:solidFill>
                <a:ea typeface="ＭＳ Ｐゴシック" pitchFamily="-84" charset="-128"/>
              </a:rPr>
              <a:t>La Lettre de l’</a:t>
            </a:r>
            <a:r>
              <a:rPr lang="fr-FR" dirty="0" err="1">
                <a:solidFill>
                  <a:srgbClr val="00A88E"/>
                </a:solidFill>
                <a:ea typeface="ＭＳ Ｐゴシック" pitchFamily="-84" charset="-128"/>
              </a:rPr>
              <a:t>Hépato-gastroentérologue</a:t>
            </a:r>
            <a:endParaRPr lang="fr-FR" dirty="0">
              <a:solidFill>
                <a:srgbClr val="00A88E"/>
              </a:solidFill>
              <a:ea typeface="ＭＳ Ｐゴシック" pitchFamily="-84" charset="-128"/>
            </a:endParaRPr>
          </a:p>
        </p:txBody>
      </p:sp>
      <p:sp>
        <p:nvSpPr>
          <p:cNvPr id="3" name="ZoneTexte 2"/>
          <p:cNvSpPr txBox="1"/>
          <p:nvPr userDrawn="1"/>
        </p:nvSpPr>
        <p:spPr>
          <a:xfrm>
            <a:off x="265115" y="1943394"/>
            <a:ext cx="2839276" cy="523220"/>
          </a:xfrm>
          <a:prstGeom prst="rect">
            <a:avLst/>
          </a:prstGeom>
          <a:solidFill>
            <a:schemeClr val="bg1"/>
          </a:solidFill>
        </p:spPr>
        <p:txBody>
          <a:bodyPr wrap="square" rtlCol="0">
            <a:spAutoFit/>
          </a:bodyPr>
          <a:lstStyle/>
          <a:p>
            <a:pPr defTabSz="457200" fontAlgn="base">
              <a:spcBef>
                <a:spcPct val="0"/>
              </a:spcBef>
              <a:spcAft>
                <a:spcPct val="0"/>
              </a:spcAft>
            </a:pPr>
            <a:r>
              <a:rPr lang="fr-FR" sz="2800">
                <a:solidFill>
                  <a:srgbClr val="00A88E"/>
                </a:solidFill>
                <a:ea typeface="ＭＳ Ｐゴシック" pitchFamily="-84" charset="-128"/>
                <a:cs typeface="Calibri"/>
              </a:rPr>
              <a:t>Chapitre I</a:t>
            </a:r>
          </a:p>
        </p:txBody>
      </p:sp>
    </p:spTree>
    <p:extLst>
      <p:ext uri="{BB962C8B-B14F-4D97-AF65-F5344CB8AC3E}">
        <p14:creationId xmlns:p14="http://schemas.microsoft.com/office/powerpoint/2010/main" val="365199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E83334AB-BE63-DD46-A1AD-9B6FB80D52BB}"/>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644306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153772C5-F5B2-DE44-9735-DDCCC96B7830}"/>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4240641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085146E9-41CD-0A43-AC2F-5124D8C2A50A}"/>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607477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8036FFB8-0119-E942-9161-FEFEC0889389}"/>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409666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1FC723-80CD-401C-974D-E0D5301C11F1}"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2383762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4CAA493C-0AB1-B347-B99E-8A865C58D943}"/>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942260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BE1C134D-16FB-3449-AFCC-A30ABE91E544}"/>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310622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A939C9CE-5F89-2248-A53F-E9B48AA6CAF3}"/>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192405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FC24FAAB-A720-7C4A-A721-1E271067AD50}"/>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494021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010E5C73-BD81-B24C-A1A1-8F7DAB9ED7CF}"/>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17684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20F58F0B-DFF6-1247-9CF4-88A347AB31FE}"/>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939410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7EBBB7EA-8BDA-1C45-8D95-A1DC617EC47A}"/>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948385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9235372B-856E-2C4E-AB9F-76B1B488C77A}"/>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681754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AFD020E7-EA2D-A045-BE54-4D3111A5F38D}"/>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123357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En-têt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28CF8BE-B26B-5B4E-B9C7-D17FC86F6C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29"/>
          <p:cNvSpPr txBox="1">
            <a:spLocks noChangeArrowheads="1"/>
          </p:cNvSpPr>
          <p:nvPr userDrawn="1"/>
        </p:nvSpPr>
        <p:spPr bwMode="auto">
          <a:xfrm>
            <a:off x="203200" y="6400800"/>
            <a:ext cx="42672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000" i="1">
                <a:solidFill>
                  <a:schemeClr val="bg2"/>
                </a:solidFill>
                <a:latin typeface="+mn-lt"/>
              </a:defRPr>
            </a:lvl1pPr>
          </a:lstStyle>
          <a:p>
            <a:pPr fontAlgn="base">
              <a:spcBef>
                <a:spcPct val="0"/>
              </a:spcBef>
              <a:spcAft>
                <a:spcPct val="0"/>
              </a:spcAft>
              <a:defRPr/>
            </a:pPr>
            <a:r>
              <a:rPr lang="fr-FR" dirty="0">
                <a:solidFill>
                  <a:srgbClr val="00A88E"/>
                </a:solidFill>
                <a:ea typeface="ＭＳ Ｐゴシック" pitchFamily="-84" charset="-128"/>
              </a:rPr>
              <a:t>La Lettre de l’</a:t>
            </a:r>
            <a:r>
              <a:rPr lang="fr-FR" dirty="0" err="1">
                <a:solidFill>
                  <a:srgbClr val="00A88E"/>
                </a:solidFill>
                <a:ea typeface="ＭＳ Ｐゴシック" pitchFamily="-84" charset="-128"/>
              </a:rPr>
              <a:t>Hépato-gastroentérologue</a:t>
            </a:r>
            <a:endParaRPr lang="fr-FR" dirty="0">
              <a:solidFill>
                <a:srgbClr val="00A88E"/>
              </a:solidFill>
              <a:ea typeface="ＭＳ Ｐゴシック" pitchFamily="-84" charset="-128"/>
            </a:endParaRPr>
          </a:p>
        </p:txBody>
      </p:sp>
      <p:sp>
        <p:nvSpPr>
          <p:cNvPr id="5" name="ZoneTexte 4"/>
          <p:cNvSpPr txBox="1"/>
          <p:nvPr userDrawn="1"/>
        </p:nvSpPr>
        <p:spPr>
          <a:xfrm>
            <a:off x="265115" y="1943394"/>
            <a:ext cx="2839276" cy="523220"/>
          </a:xfrm>
          <a:prstGeom prst="rect">
            <a:avLst/>
          </a:prstGeom>
          <a:solidFill>
            <a:schemeClr val="bg1"/>
          </a:solidFill>
        </p:spPr>
        <p:txBody>
          <a:bodyPr wrap="square" rtlCol="0">
            <a:spAutoFit/>
          </a:bodyPr>
          <a:lstStyle/>
          <a:p>
            <a:pPr defTabSz="457200" fontAlgn="base">
              <a:spcBef>
                <a:spcPct val="0"/>
              </a:spcBef>
              <a:spcAft>
                <a:spcPct val="0"/>
              </a:spcAft>
            </a:pPr>
            <a:r>
              <a:rPr lang="fr-FR" sz="2800">
                <a:solidFill>
                  <a:srgbClr val="00A88E"/>
                </a:solidFill>
                <a:ea typeface="ＭＳ Ｐゴシック" pitchFamily="-84" charset="-128"/>
                <a:cs typeface="Calibri"/>
              </a:rPr>
              <a:t>Chapitre II</a:t>
            </a:r>
          </a:p>
        </p:txBody>
      </p:sp>
    </p:spTree>
    <p:extLst>
      <p:ext uri="{BB962C8B-B14F-4D97-AF65-F5344CB8AC3E}">
        <p14:creationId xmlns:p14="http://schemas.microsoft.com/office/powerpoint/2010/main" val="254625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1FC723-80CD-401C-974D-E0D5301C11F1}" type="datetimeFigureOut">
              <a:rPr lang="fr-FR" smtClean="0"/>
              <a:t>20/11/2018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2638666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36BF1DD8-E821-C84B-9ADF-974953173E55}"/>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4287116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580DD1E8-C4B6-7148-8E7E-6ABB461F2D3D}"/>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719177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E1B8D3E4-5C77-4941-8BB8-F401815EE9F3}"/>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343302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D4079681-571E-8247-83B4-81202482709D}"/>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661166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C4C85C34-9DDC-734F-A2E0-C842C4CEE60C}"/>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751118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C6F6EDBD-D6A2-8749-9BA3-BB84DFBB7561}"/>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438235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E97724ED-AD8D-7A45-93D1-9036A227AB79}"/>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857519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14C584C7-7F53-2045-B218-BBA248E387C1}"/>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86566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7" name="Espace réservé du numéro de diapositive 5">
            <a:extLst>
              <a:ext uri="{FF2B5EF4-FFF2-40B4-BE49-F238E27FC236}">
                <a16:creationId xmlns:a16="http://schemas.microsoft.com/office/drawing/2014/main" xmlns="" id="{C0D8DD8D-51BF-A742-A499-088AC9D613EF}"/>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070765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AC7908F3-B267-1948-99AE-94108616C028}"/>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26402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F1FC723-80CD-401C-974D-E0D5301C11F1}" type="datetimeFigureOut">
              <a:rPr lang="fr-FR" smtClean="0"/>
              <a:t>20/11/2018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2945918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1FC2FB95-E548-0A40-8376-975A579882D2}"/>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694235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En-têt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28CF8BE-B26B-5B4E-B9C7-D17FC86F6C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29"/>
          <p:cNvSpPr txBox="1">
            <a:spLocks noChangeArrowheads="1"/>
          </p:cNvSpPr>
          <p:nvPr userDrawn="1"/>
        </p:nvSpPr>
        <p:spPr bwMode="auto">
          <a:xfrm>
            <a:off x="203200" y="6400800"/>
            <a:ext cx="42672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000" i="1">
                <a:solidFill>
                  <a:schemeClr val="bg2"/>
                </a:solidFill>
                <a:latin typeface="+mn-lt"/>
              </a:defRPr>
            </a:lvl1pPr>
          </a:lstStyle>
          <a:p>
            <a:pPr fontAlgn="base">
              <a:spcBef>
                <a:spcPct val="0"/>
              </a:spcBef>
              <a:spcAft>
                <a:spcPct val="0"/>
              </a:spcAft>
              <a:defRPr/>
            </a:pPr>
            <a:r>
              <a:rPr lang="fr-FR" dirty="0">
                <a:solidFill>
                  <a:srgbClr val="00A88E"/>
                </a:solidFill>
                <a:ea typeface="ＭＳ Ｐゴシック" pitchFamily="-84" charset="-128"/>
              </a:rPr>
              <a:t>La Lettre de l’</a:t>
            </a:r>
            <a:r>
              <a:rPr lang="fr-FR" dirty="0" err="1">
                <a:solidFill>
                  <a:srgbClr val="00A88E"/>
                </a:solidFill>
                <a:ea typeface="ＭＳ Ｐゴシック" pitchFamily="-84" charset="-128"/>
              </a:rPr>
              <a:t>Hépato-gastroentérologue</a:t>
            </a:r>
            <a:endParaRPr lang="fr-FR" dirty="0">
              <a:solidFill>
                <a:srgbClr val="00A88E"/>
              </a:solidFill>
              <a:ea typeface="ＭＳ Ｐゴシック" pitchFamily="-84" charset="-128"/>
            </a:endParaRPr>
          </a:p>
        </p:txBody>
      </p:sp>
      <p:sp>
        <p:nvSpPr>
          <p:cNvPr id="5" name="ZoneTexte 4"/>
          <p:cNvSpPr txBox="1"/>
          <p:nvPr userDrawn="1"/>
        </p:nvSpPr>
        <p:spPr>
          <a:xfrm>
            <a:off x="265115" y="1943394"/>
            <a:ext cx="2839276" cy="523220"/>
          </a:xfrm>
          <a:prstGeom prst="rect">
            <a:avLst/>
          </a:prstGeom>
          <a:solidFill>
            <a:schemeClr val="bg1"/>
          </a:solidFill>
        </p:spPr>
        <p:txBody>
          <a:bodyPr wrap="square" rtlCol="0">
            <a:spAutoFit/>
          </a:bodyPr>
          <a:lstStyle/>
          <a:p>
            <a:pPr defTabSz="457200" fontAlgn="base">
              <a:spcBef>
                <a:spcPct val="0"/>
              </a:spcBef>
              <a:spcAft>
                <a:spcPct val="0"/>
              </a:spcAft>
            </a:pPr>
            <a:r>
              <a:rPr lang="fr-FR" sz="2800">
                <a:solidFill>
                  <a:srgbClr val="00A88E"/>
                </a:solidFill>
                <a:ea typeface="ＭＳ Ｐゴシック" pitchFamily="-84" charset="-128"/>
                <a:cs typeface="Calibri"/>
              </a:rPr>
              <a:t>Chapitre III</a:t>
            </a:r>
          </a:p>
        </p:txBody>
      </p:sp>
    </p:spTree>
    <p:extLst>
      <p:ext uri="{BB962C8B-B14F-4D97-AF65-F5344CB8AC3E}">
        <p14:creationId xmlns:p14="http://schemas.microsoft.com/office/powerpoint/2010/main" val="664509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1" y="2167467"/>
            <a:ext cx="10972799"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10972799"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0" y="5588001"/>
            <a:ext cx="10972800"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1040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10" name="Espace réservé du numéro de diapositive 5">
            <a:extLst>
              <a:ext uri="{FF2B5EF4-FFF2-40B4-BE49-F238E27FC236}">
                <a16:creationId xmlns:a16="http://schemas.microsoft.com/office/drawing/2014/main" xmlns="" id="{65206B7C-B134-5141-B040-1E673B725861}"/>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4877148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2"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p:cNvSpPr>
            <a:spLocks noGrp="1"/>
          </p:cNvSpPr>
          <p:nvPr>
            <p:ph type="body" sz="quarter" idx="13" hasCustomPrompt="1"/>
          </p:nvPr>
        </p:nvSpPr>
        <p:spPr>
          <a:xfrm>
            <a:off x="609601"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1" name="Espace réservé du texte 10"/>
          <p:cNvSpPr>
            <a:spLocks noGrp="1"/>
          </p:cNvSpPr>
          <p:nvPr>
            <p:ph type="body" sz="quarter" idx="14"/>
          </p:nvPr>
        </p:nvSpPr>
        <p:spPr>
          <a:xfrm>
            <a:off x="609601"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2" name="Espace réservé du pied de page 7"/>
          <p:cNvSpPr>
            <a:spLocks noGrp="1"/>
          </p:cNvSpPr>
          <p:nvPr>
            <p:ph type="ftr" sz="quarter" idx="16"/>
          </p:nvPr>
        </p:nvSpPr>
        <p:spPr>
          <a:xfrm>
            <a:off x="3693684" y="6400801"/>
            <a:ext cx="7888715"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solidFill>
                  <a:prstClr val="black">
                    <a:lumMod val="85000"/>
                    <a:lumOff val="15000"/>
                  </a:prstClr>
                </a:solidFill>
              </a:rPr>
              <a:t>D’après </a:t>
            </a:r>
            <a:r>
              <a:rPr lang="fr-FR" dirty="0" err="1">
                <a:solidFill>
                  <a:prstClr val="black">
                    <a:lumMod val="85000"/>
                    <a:lumOff val="15000"/>
                  </a:prstClr>
                </a:solidFill>
              </a:rPr>
              <a:t>Xxxxxx</a:t>
            </a:r>
            <a:r>
              <a:rPr lang="fr-FR" dirty="0">
                <a:solidFill>
                  <a:prstClr val="black">
                    <a:lumMod val="85000"/>
                    <a:lumOff val="15000"/>
                  </a:prstClr>
                </a:solidFill>
              </a:rPr>
              <a:t> X et al., </a:t>
            </a:r>
            <a:r>
              <a:rPr lang="fr-FR" dirty="0" err="1">
                <a:solidFill>
                  <a:prstClr val="black">
                    <a:lumMod val="85000"/>
                    <a:lumOff val="15000"/>
                  </a:prstClr>
                </a:solidFill>
              </a:rPr>
              <a:t>abstr</a:t>
            </a:r>
            <a:r>
              <a:rPr lang="fr-FR" dirty="0">
                <a:solidFill>
                  <a:prstClr val="black">
                    <a:lumMod val="85000"/>
                    <a:lumOff val="15000"/>
                  </a:prstClr>
                </a:solidFill>
              </a:rPr>
              <a:t>. XXXX, actualisé</a:t>
            </a:r>
          </a:p>
        </p:txBody>
      </p:sp>
      <p:sp>
        <p:nvSpPr>
          <p:cNvPr id="8" name="Espace réservé du contenu 2"/>
          <p:cNvSpPr>
            <a:spLocks noGrp="1"/>
          </p:cNvSpPr>
          <p:nvPr>
            <p:ph idx="17"/>
          </p:nvPr>
        </p:nvSpPr>
        <p:spPr>
          <a:xfrm>
            <a:off x="6304834" y="2167467"/>
            <a:ext cx="5277565" cy="3014132"/>
          </a:xfrm>
          <a:prstGeom prst="rect">
            <a:avLst/>
          </a:prstGeom>
        </p:spPr>
        <p:txBody>
          <a:bodyPr lIns="0" tIns="0" rIns="0" bIns="0"/>
          <a:lstStyle>
            <a:lvl1pPr>
              <a:buClr>
                <a:srgbClr val="CC006A"/>
              </a:buClr>
              <a:defRPr sz="1800"/>
            </a:lvl1pPr>
            <a:lvl2pPr>
              <a:spcBef>
                <a:spcPts val="400"/>
              </a:spcBef>
              <a:buClr>
                <a:srgbClr val="CC006A"/>
              </a:buClr>
              <a:defRPr sz="1600"/>
            </a:lvl2pPr>
            <a:lvl3pPr>
              <a:spcBef>
                <a:spcPts val="400"/>
              </a:spcBef>
              <a:buClr>
                <a:srgbClr val="CC006A"/>
              </a:buClr>
              <a:defRPr sz="1400"/>
            </a:lvl3pPr>
            <a:lvl4pPr>
              <a:buClr>
                <a:srgbClr val="CC006A"/>
              </a:buClr>
              <a:defRPr sz="1400"/>
            </a:lvl4pPr>
            <a:lvl5pPr>
              <a:buClr>
                <a:srgbClr val="CC006A"/>
              </a:buCl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8"/>
          <p:cNvSpPr>
            <a:spLocks noGrp="1"/>
          </p:cNvSpPr>
          <p:nvPr>
            <p:ph type="body" sz="quarter" idx="18" hasCustomPrompt="1"/>
          </p:nvPr>
        </p:nvSpPr>
        <p:spPr>
          <a:xfrm>
            <a:off x="6304833" y="1270001"/>
            <a:ext cx="5277567" cy="635289"/>
          </a:xfrm>
          <a:prstGeom prst="rect">
            <a:avLst/>
          </a:prstGeom>
        </p:spPr>
        <p:txBody>
          <a:bodyPr lIns="0" tIns="0" rIns="0" bIns="0"/>
          <a:lstStyle>
            <a:lvl1pPr marL="0" indent="0">
              <a:buNone/>
              <a:defRPr sz="2000" b="1" i="1">
                <a:solidFill>
                  <a:srgbClr val="00A88E"/>
                </a:solidFill>
              </a:defRPr>
            </a:lvl1pPr>
          </a:lstStyle>
          <a:p>
            <a:pPr lvl="0"/>
            <a:r>
              <a:rPr lang="fr-FR" dirty="0"/>
              <a:t>Sous-titre</a:t>
            </a:r>
          </a:p>
        </p:txBody>
      </p:sp>
      <p:sp>
        <p:nvSpPr>
          <p:cNvPr id="15" name="Espace réservé du texte 10"/>
          <p:cNvSpPr>
            <a:spLocks noGrp="1"/>
          </p:cNvSpPr>
          <p:nvPr>
            <p:ph type="body" sz="quarter" idx="19"/>
          </p:nvPr>
        </p:nvSpPr>
        <p:spPr>
          <a:xfrm>
            <a:off x="6304833" y="5588001"/>
            <a:ext cx="5277567" cy="531813"/>
          </a:xfrm>
          <a:prstGeom prst="rect">
            <a:avLst/>
          </a:prstGeom>
        </p:spPr>
        <p:txBody>
          <a:bodyPr lIns="0" tIns="0" rIns="0" bIns="0"/>
          <a:lstStyle>
            <a:lvl1pPr>
              <a:buClr>
                <a:srgbClr val="CC006A"/>
              </a:buClr>
              <a:buFont typeface="Lucida Grande"/>
              <a:buChar char="➜"/>
              <a:defRPr sz="1800" b="1"/>
            </a:lvl1pPr>
          </a:lstStyle>
          <a:p>
            <a:pPr lvl="0"/>
            <a:r>
              <a:rPr lang="fr-FR" dirty="0"/>
              <a:t>Cliquez pour modifier les styles du texte du masque</a:t>
            </a:r>
          </a:p>
        </p:txBody>
      </p:sp>
      <p:sp>
        <p:nvSpPr>
          <p:cNvPr id="13" name="Espace réservé du titre 1"/>
          <p:cNvSpPr>
            <a:spLocks noGrp="1"/>
          </p:cNvSpPr>
          <p:nvPr>
            <p:ph type="title"/>
          </p:nvPr>
        </p:nvSpPr>
        <p:spPr bwMode="auto">
          <a:xfrm>
            <a:off x="2548473" y="166245"/>
            <a:ext cx="7292624"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FFFFFF"/>
                </a:solidFill>
              </a:defRPr>
            </a:lvl1pPr>
          </a:lstStyle>
          <a:p>
            <a:pPr lvl="0"/>
            <a:r>
              <a:rPr lang="fr-FR" dirty="0"/>
              <a:t>Titre </a:t>
            </a:r>
            <a:r>
              <a:rPr lang="fr-FR" dirty="0" err="1"/>
              <a:t>Xxxxxx</a:t>
            </a:r>
            <a:r>
              <a:rPr lang="fr-FR" dirty="0"/>
              <a:t/>
            </a:r>
            <a:br>
              <a:rPr lang="fr-FR" dirty="0"/>
            </a:br>
            <a:r>
              <a:rPr lang="fr-FR" dirty="0" err="1"/>
              <a:t>xxxxxxx</a:t>
            </a:r>
            <a:endParaRPr lang="fr-FR" dirty="0"/>
          </a:p>
        </p:txBody>
      </p:sp>
      <p:sp>
        <p:nvSpPr>
          <p:cNvPr id="16" name="Espace réservé du numéro de diapositive 5">
            <a:extLst>
              <a:ext uri="{FF2B5EF4-FFF2-40B4-BE49-F238E27FC236}">
                <a16:creationId xmlns:a16="http://schemas.microsoft.com/office/drawing/2014/main" xmlns="" id="{17A07E9E-D0B4-6741-B85C-53D79A8155CD}"/>
              </a:ext>
            </a:extLst>
          </p:cNvPr>
          <p:cNvSpPr>
            <a:spLocks noGrp="1"/>
          </p:cNvSpPr>
          <p:nvPr>
            <p:ph type="sldNum" sz="quarter" idx="4"/>
          </p:nvPr>
        </p:nvSpPr>
        <p:spPr>
          <a:xfrm>
            <a:off x="11372997" y="287904"/>
            <a:ext cx="707320" cy="381000"/>
          </a:xfrm>
          <a:prstGeom prst="rect">
            <a:avLst/>
          </a:prstGeom>
        </p:spPr>
        <p:txBody>
          <a:bodyPr vert="horz" lIns="91440" tIns="45720" rIns="91440" bIns="45720" rtlCol="0" anchor="ctr"/>
          <a:lstStyle>
            <a:lvl1pPr algn="ctr" fontAlgn="auto">
              <a:spcBef>
                <a:spcPts val="0"/>
              </a:spcBef>
              <a:spcAft>
                <a:spcPts val="0"/>
              </a:spcAft>
              <a:defRPr sz="1200">
                <a:solidFill>
                  <a:srgbClr val="009D7F"/>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427681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FC723-80CD-401C-974D-E0D5301C11F1}" type="datetimeFigureOut">
              <a:rPr lang="fr-FR" smtClean="0"/>
              <a:t>20/11/2018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12921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1FC723-80CD-401C-974D-E0D5301C11F1}"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40705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1FC723-80CD-401C-974D-E0D5301C11F1}"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A466C-716A-4703-A00D-56AC5FB030F9}" type="slidenum">
              <a:rPr lang="fr-FR" smtClean="0"/>
              <a:t>‹#›</a:t>
            </a:fld>
            <a:endParaRPr lang="fr-FR"/>
          </a:p>
        </p:txBody>
      </p:sp>
    </p:spTree>
    <p:extLst>
      <p:ext uri="{BB962C8B-B14F-4D97-AF65-F5344CB8AC3E}">
        <p14:creationId xmlns:p14="http://schemas.microsoft.com/office/powerpoint/2010/main" val="22806066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2.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0.xml"/><Relationship Id="rId21" Type="http://schemas.openxmlformats.org/officeDocument/2006/relationships/slideLayout" Target="../slideLayouts/slideLayout41.xml"/><Relationship Id="rId22" Type="http://schemas.openxmlformats.org/officeDocument/2006/relationships/slideLayout" Target="../slideLayouts/slideLayout42.xml"/><Relationship Id="rId23" Type="http://schemas.openxmlformats.org/officeDocument/2006/relationships/slideLayout" Target="../slideLayouts/slideLayout43.xml"/><Relationship Id="rId24" Type="http://schemas.openxmlformats.org/officeDocument/2006/relationships/slideLayout" Target="../slideLayouts/slideLayout44.xml"/><Relationship Id="rId25" Type="http://schemas.openxmlformats.org/officeDocument/2006/relationships/slideLayout" Target="../slideLayouts/slideLayout45.xml"/><Relationship Id="rId26" Type="http://schemas.openxmlformats.org/officeDocument/2006/relationships/slideLayout" Target="../slideLayouts/slideLayout46.xml"/><Relationship Id="rId27" Type="http://schemas.openxmlformats.org/officeDocument/2006/relationships/slideLayout" Target="../slideLayouts/slideLayout47.xml"/><Relationship Id="rId28" Type="http://schemas.openxmlformats.org/officeDocument/2006/relationships/slideLayout" Target="../slideLayouts/slideLayout48.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30" Type="http://schemas.openxmlformats.org/officeDocument/2006/relationships/slideLayout" Target="../slideLayouts/slideLayout50.xml"/><Relationship Id="rId31" Type="http://schemas.openxmlformats.org/officeDocument/2006/relationships/slideLayout" Target="../slideLayouts/slideLayout51.xml"/><Relationship Id="rId32" Type="http://schemas.openxmlformats.org/officeDocument/2006/relationships/slideLayout" Target="../slideLayouts/slideLayout52.xml"/><Relationship Id="rId9" Type="http://schemas.openxmlformats.org/officeDocument/2006/relationships/slideLayout" Target="../slideLayouts/slideLayout29.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33" Type="http://schemas.openxmlformats.org/officeDocument/2006/relationships/slideLayout" Target="../slideLayouts/slideLayout53.xml"/><Relationship Id="rId34" Type="http://schemas.openxmlformats.org/officeDocument/2006/relationships/slideLayout" Target="../slideLayouts/slideLayout54.xml"/><Relationship Id="rId35" Type="http://schemas.openxmlformats.org/officeDocument/2006/relationships/slideLayout" Target="../slideLayouts/slideLayout55.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37" Type="http://schemas.openxmlformats.org/officeDocument/2006/relationships/slideLayout" Target="../slideLayouts/slideLayout57.xml"/><Relationship Id="rId38" Type="http://schemas.openxmlformats.org/officeDocument/2006/relationships/slideLayout" Target="../slideLayouts/slideLayout58.xml"/><Relationship Id="rId39" Type="http://schemas.openxmlformats.org/officeDocument/2006/relationships/slideLayout" Target="../slideLayouts/slideLayout59.xml"/><Relationship Id="rId40" Type="http://schemas.openxmlformats.org/officeDocument/2006/relationships/slideLayout" Target="../slideLayouts/slideLayout60.xml"/><Relationship Id="rId41" Type="http://schemas.openxmlformats.org/officeDocument/2006/relationships/slideLayout" Target="../slideLayouts/slideLayout61.xml"/><Relationship Id="rId42" Type="http://schemas.openxmlformats.org/officeDocument/2006/relationships/slideLayout" Target="../slideLayouts/slideLayout62.xml"/><Relationship Id="rId43" Type="http://schemas.openxmlformats.org/officeDocument/2006/relationships/slideLayout" Target="../slideLayouts/slideLayout63.xml"/><Relationship Id="rId44" Type="http://schemas.openxmlformats.org/officeDocument/2006/relationships/theme" Target="../theme/theme3.xml"/><Relationship Id="rId45"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FC723-80CD-401C-974D-E0D5301C11F1}" type="datetimeFigureOut">
              <a:rPr lang="fr-FR" smtClean="0"/>
              <a:t>20/11/2018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466C-716A-4703-A00D-56AC5FB030F9}" type="slidenum">
              <a:rPr lang="fr-FR" smtClean="0"/>
              <a:t>‹#›</a:t>
            </a:fld>
            <a:endParaRPr lang="fr-FR"/>
          </a:p>
        </p:txBody>
      </p:sp>
    </p:spTree>
    <p:extLst>
      <p:ext uri="{BB962C8B-B14F-4D97-AF65-F5344CB8AC3E}">
        <p14:creationId xmlns:p14="http://schemas.microsoft.com/office/powerpoint/2010/main" val="189617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90601"/>
            <a:ext cx="10972800" cy="4682558"/>
          </a:xfrm>
          <a:prstGeom prst="rect">
            <a:avLst/>
          </a:prstGeom>
        </p:spPr>
        <p:txBody>
          <a:bodyPr vert="horz" lIns="91440" tIns="45720" rIns="91440" bIns="45720" rtlCol="0">
            <a:normAutofit/>
          </a:bodyPr>
          <a:lstStyle/>
          <a:p>
            <a:pPr lvl="0">
              <a:buClr>
                <a:schemeClr val="accent1"/>
              </a:buClr>
            </a:pPr>
            <a:r>
              <a:rPr lang="en-US"/>
              <a:t>Click to edit Master text styles</a:t>
            </a:r>
          </a:p>
          <a:p>
            <a:pPr lvl="1">
              <a:buClr>
                <a:schemeClr val="accent3"/>
              </a:buClr>
            </a:pPr>
            <a:r>
              <a:rPr lang="en-US"/>
              <a:t>Second level</a:t>
            </a:r>
          </a:p>
          <a:p>
            <a:pPr lvl="2"/>
            <a:r>
              <a:rPr lang="en-US"/>
              <a:t>Third level</a:t>
            </a:r>
          </a:p>
        </p:txBody>
      </p:sp>
      <p:pic>
        <p:nvPicPr>
          <p:cNvPr id="7" name="Picture 6" descr="L:\Intercept\IPT-N14-051 New corporate logo deliverables\Account Management Documents\Client Submission Documents\IPT-N14-001_Corporate-PPT-Template_promo_TitleBar.png"/>
          <p:cNvPicPr>
            <a:picLocks noChangeAspect="1" noChangeArrowheads="1"/>
          </p:cNvPicPr>
          <p:nvPr userDrawn="1"/>
        </p:nvPicPr>
        <p:blipFill>
          <a:blip r:embed="rId8">
            <a:extLst>
              <a:ext uri="{28A0092B-C50C-407E-A947-70E740481C1C}">
                <a14:useLocalDpi xmlns:a14="http://schemas.microsoft.com/office/drawing/2010/main" val="0"/>
              </a:ext>
            </a:extLst>
          </a:blip>
          <a:srcRect b="88281"/>
          <a:stretch>
            <a:fillRect/>
          </a:stretch>
        </p:blipFill>
        <p:spPr bwMode="auto">
          <a:xfrm>
            <a:off x="0" y="268"/>
            <a:ext cx="12192000" cy="803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15192" y="25435"/>
            <a:ext cx="10972800" cy="729575"/>
          </a:xfrm>
          <a:prstGeom prst="rect">
            <a:avLst/>
          </a:prstGeom>
        </p:spPr>
        <p:txBody>
          <a:bodyPr vert="horz" lIns="91440" tIns="45720" rIns="91440" bIns="45720" rtlCol="0" anchor="ctr">
            <a:normAutofit/>
          </a:bodyPr>
          <a:lstStyle/>
          <a:p>
            <a:pPr lvl="0" algn="l"/>
            <a:r>
              <a:rPr lang="en-US"/>
              <a:t>Click to edit Master title style</a:t>
            </a:r>
          </a:p>
        </p:txBody>
      </p:sp>
      <p:pic>
        <p:nvPicPr>
          <p:cNvPr id="8" name="Picture 2" descr="L:\Intercept\IPT-N14-051 New corporate logo deliverables\Account Management Documents\Client Submission Documents\IPT-N14-001_Corporate-PPT-Template_promo_LineOnly.png"/>
          <p:cNvPicPr>
            <a:picLocks noChangeAspect="1" noChangeArrowheads="1"/>
          </p:cNvPicPr>
          <p:nvPr userDrawn="1"/>
        </p:nvPicPr>
        <p:blipFill>
          <a:blip r:embed="rId9">
            <a:extLst>
              <a:ext uri="{28A0092B-C50C-407E-A947-70E740481C1C}">
                <a14:useLocalDpi xmlns:a14="http://schemas.microsoft.com/office/drawing/2010/main" val="0"/>
              </a:ext>
            </a:extLst>
          </a:blip>
          <a:srcRect t="94509"/>
          <a:stretch>
            <a:fillRect/>
          </a:stretch>
        </p:blipFill>
        <p:spPr bwMode="auto">
          <a:xfrm>
            <a:off x="0" y="6481188"/>
            <a:ext cx="12192000" cy="376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9612" y="6567213"/>
            <a:ext cx="1178689" cy="268375"/>
          </a:xfrm>
          <a:prstGeom prst="rect">
            <a:avLst/>
          </a:prstGeom>
        </p:spPr>
      </p:pic>
    </p:spTree>
    <p:extLst>
      <p:ext uri="{BB962C8B-B14F-4D97-AF65-F5344CB8AC3E}">
        <p14:creationId xmlns:p14="http://schemas.microsoft.com/office/powerpoint/2010/main" val="34308133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ransition xmlns:p14="http://schemas.microsoft.com/office/powerpoint/2010/main"/>
  <p:hf hdr="0" dt="0"/>
  <p:txStyles>
    <p:titleStyle>
      <a:lvl1pPr algn="l" defTabSz="457200" rtl="0" eaLnBrk="1" latinLnBrk="0" hangingPunct="1">
        <a:spcBef>
          <a:spcPct val="0"/>
        </a:spcBef>
        <a:buNone/>
        <a:defRPr lang="en-US" sz="2400" b="1" kern="1200">
          <a:solidFill>
            <a:schemeClr val="bg1"/>
          </a:solidFill>
          <a:latin typeface="+mj-lt"/>
          <a:ea typeface="+mj-ea"/>
          <a:cs typeface="Helvetica"/>
        </a:defRPr>
      </a:lvl1pPr>
    </p:titleStyle>
    <p:bodyStyle>
      <a:lvl1pPr marL="342900" indent="-342900" algn="l" defTabSz="457200" rtl="0" eaLnBrk="1" latinLnBrk="0" hangingPunct="1">
        <a:spcBef>
          <a:spcPct val="20000"/>
        </a:spcBef>
        <a:buFont typeface="Wingdings" panose="05000000000000000000" pitchFamily="2" charset="2"/>
        <a:buChar char="§"/>
        <a:defRPr lang="en-US" sz="1800" kern="1200" smtClean="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lang="en-US" sz="1600" kern="1200" smtClean="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lang="en-US" sz="1400" kern="1200" smtClean="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12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E78FB91A-955E-4041-AB06-1555921CEFC8}" type="datetimeFigureOut">
              <a:rPr lang="fr-FR" smtClean="0">
                <a:solidFill>
                  <a:prstClr val="black">
                    <a:tint val="75000"/>
                  </a:prstClr>
                </a:solidFill>
                <a:latin typeface="Arial" pitchFamily="-84" charset="0"/>
                <a:ea typeface="ＭＳ Ｐゴシック" pitchFamily="-84" charset="-128"/>
              </a:rPr>
              <a:pPr defTabSz="457200" fontAlgn="base">
                <a:spcBef>
                  <a:spcPct val="0"/>
                </a:spcBef>
                <a:spcAft>
                  <a:spcPct val="0"/>
                </a:spcAft>
              </a:pPr>
              <a:t>20/11/2018</a:t>
            </a:fld>
            <a:endParaRPr lang="fr-FR">
              <a:solidFill>
                <a:prstClr val="black">
                  <a:tint val="75000"/>
                </a:prstClr>
              </a:solidFill>
              <a:latin typeface="Arial" pitchFamily="-84" charset="0"/>
              <a:ea typeface="ＭＳ Ｐゴシック" pitchFamily="-84" charset="-128"/>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fr-FR">
              <a:solidFill>
                <a:prstClr val="black">
                  <a:tint val="75000"/>
                </a:prstClr>
              </a:solidFill>
              <a:latin typeface="Arial" pitchFamily="-84" charset="0"/>
              <a:ea typeface="ＭＳ Ｐゴシック" pitchFamily="-84" charset="-128"/>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fld id="{C1265A62-3229-2D4B-8DAA-B1F424831F0E}" type="slidenum">
              <a:rPr lang="fr-FR" smtClean="0">
                <a:solidFill>
                  <a:prstClr val="black">
                    <a:tint val="75000"/>
                  </a:prstClr>
                </a:solidFill>
                <a:latin typeface="Arial" pitchFamily="-84" charset="0"/>
                <a:ea typeface="ＭＳ Ｐゴシック" pitchFamily="-84" charset="-128"/>
              </a:rPr>
              <a:pPr defTabSz="457200" fontAlgn="base">
                <a:spcBef>
                  <a:spcPct val="0"/>
                </a:spcBef>
                <a:spcAft>
                  <a:spcPct val="0"/>
                </a:spcAft>
                <a:defRPr/>
              </a:pPr>
              <a:t>‹#›</a:t>
            </a:fld>
            <a:endParaRPr lang="fr-FR" dirty="0">
              <a:solidFill>
                <a:prstClr val="black">
                  <a:tint val="75000"/>
                </a:prstClr>
              </a:solidFill>
              <a:latin typeface="Arial" pitchFamily="-84" charset="0"/>
              <a:ea typeface="ＭＳ Ｐゴシック" pitchFamily="-84" charset="-128"/>
            </a:endParaRPr>
          </a:p>
        </p:txBody>
      </p:sp>
      <p:pic>
        <p:nvPicPr>
          <p:cNvPr id="7" name="Image 6">
            <a:extLst>
              <a:ext uri="{FF2B5EF4-FFF2-40B4-BE49-F238E27FC236}">
                <a16:creationId xmlns:a16="http://schemas.microsoft.com/office/drawing/2014/main" xmlns="" id="{A9D6457F-A28B-DC4C-87DA-B8DF1318B635}"/>
              </a:ext>
            </a:extLst>
          </p:cNvPr>
          <p:cNvPicPr>
            <a:picLocks noChangeAspect="1"/>
          </p:cNvPicPr>
          <p:nvPr userDrawn="1"/>
        </p:nvPicPr>
        <p:blipFill>
          <a:blip r:embed="rId45"/>
          <a:stretch>
            <a:fillRect/>
          </a:stretch>
        </p:blipFill>
        <p:spPr>
          <a:xfrm>
            <a:off x="0" y="0"/>
            <a:ext cx="12192000" cy="6858000"/>
          </a:xfrm>
          <a:prstGeom prst="rect">
            <a:avLst/>
          </a:prstGeom>
        </p:spPr>
      </p:pic>
      <p:cxnSp>
        <p:nvCxnSpPr>
          <p:cNvPr id="8" name="Connecteur droit 7"/>
          <p:cNvCxnSpPr/>
          <p:nvPr userDrawn="1"/>
        </p:nvCxnSpPr>
        <p:spPr bwMode="auto">
          <a:xfrm>
            <a:off x="0" y="6400800"/>
            <a:ext cx="12192000" cy="1588"/>
          </a:xfrm>
          <a:prstGeom prst="line">
            <a:avLst/>
          </a:prstGeom>
          <a:solidFill>
            <a:schemeClr val="accent1"/>
          </a:solidFill>
          <a:ln w="3175" cap="sq" cmpd="sng" algn="ctr">
            <a:solidFill>
              <a:srgbClr val="1C294E"/>
            </a:solidFill>
            <a:prstDash val="solid"/>
            <a:round/>
            <a:headEnd type="none" w="sm" len="sm"/>
            <a:tailEnd type="none" w="sm" len="sm"/>
          </a:ln>
          <a:effectLst/>
        </p:spPr>
      </p:cxnSp>
      <p:sp>
        <p:nvSpPr>
          <p:cNvPr id="9" name="Rectangle 29"/>
          <p:cNvSpPr txBox="1">
            <a:spLocks noChangeArrowheads="1"/>
          </p:cNvSpPr>
          <p:nvPr userDrawn="1"/>
        </p:nvSpPr>
        <p:spPr bwMode="auto">
          <a:xfrm>
            <a:off x="349957" y="6400800"/>
            <a:ext cx="3341511"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000" i="1">
                <a:solidFill>
                  <a:schemeClr val="bg2"/>
                </a:solidFill>
                <a:latin typeface="+mn-lt"/>
              </a:defRPr>
            </a:lvl1pPr>
          </a:lstStyle>
          <a:p>
            <a:pPr fontAlgn="base">
              <a:spcBef>
                <a:spcPct val="0"/>
              </a:spcBef>
              <a:spcAft>
                <a:spcPct val="0"/>
              </a:spcAft>
              <a:defRPr/>
            </a:pPr>
            <a:r>
              <a:rPr lang="fr-FR" dirty="0">
                <a:solidFill>
                  <a:prstClr val="black">
                    <a:lumMod val="85000"/>
                    <a:lumOff val="15000"/>
                  </a:prstClr>
                </a:solidFill>
                <a:ea typeface="ＭＳ Ｐゴシック" pitchFamily="-84" charset="-128"/>
                <a:cs typeface="ＭＳ Ｐゴシック" pitchFamily="-84" charset="-128"/>
              </a:rPr>
              <a:t>La Lettre de l’</a:t>
            </a:r>
            <a:r>
              <a:rPr lang="fr-FR" dirty="0" err="1">
                <a:solidFill>
                  <a:prstClr val="black">
                    <a:lumMod val="85000"/>
                    <a:lumOff val="15000"/>
                  </a:prstClr>
                </a:solidFill>
                <a:ea typeface="ＭＳ Ｐゴシック" pitchFamily="-84" charset="-128"/>
                <a:cs typeface="ＭＳ Ｐゴシック" pitchFamily="-84" charset="-128"/>
              </a:rPr>
              <a:t>Hépato-gastroentérologue</a:t>
            </a:r>
            <a:endParaRPr lang="fr-FR" dirty="0">
              <a:solidFill>
                <a:prstClr val="black">
                  <a:lumMod val="85000"/>
                  <a:lumOff val="15000"/>
                </a:prstClr>
              </a:solidFill>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253314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mailto:gp-pageaux@chu-montpellier.fr" TargetMode="External"/><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9.jpeg"/><Relationship Id="rId1" Type="http://schemas.openxmlformats.org/officeDocument/2006/relationships/tags" Target="../tags/tag1.xml"/><Relationship Id="rId2"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 Id="rId3" Type="http://schemas.openxmlformats.org/officeDocument/2006/relationships/image" Target="../media/image3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emf"/><Relationship Id="rId3" Type="http://schemas.openxmlformats.org/officeDocument/2006/relationships/image" Target="../media/image3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emf"/><Relationship Id="rId3" Type="http://schemas.openxmlformats.org/officeDocument/2006/relationships/image" Target="../media/image4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16/j.jhep.2017.03.022" TargetMode="External"/><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ffaires Générales\Secrétariat\LOGOS MEDECINE UM1\Medecine UM logo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9148" y="5637428"/>
            <a:ext cx="13430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_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81" y="5662828"/>
            <a:ext cx="233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34560" y="4121798"/>
            <a:ext cx="403854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a:latin typeface="Arial" pitchFamily="34" charset="0"/>
                <a:cs typeface="Arial" pitchFamily="34" charset="0"/>
              </a:rPr>
              <a:t>Georges-Philippe Pageaux</a:t>
            </a:r>
          </a:p>
          <a:p>
            <a:r>
              <a:rPr lang="fr-FR" b="1" dirty="0">
                <a:latin typeface="Arial" pitchFamily="34" charset="0"/>
                <a:cs typeface="Arial" pitchFamily="34" charset="0"/>
              </a:rPr>
              <a:t>CHU Saint Eloi, Pôle digestif</a:t>
            </a:r>
            <a:endParaRPr lang="fr-FR" sz="2000" b="1" i="1" u="sng" dirty="0">
              <a:solidFill>
                <a:schemeClr val="hlink"/>
              </a:solidFill>
              <a:latin typeface="Arial" pitchFamily="34" charset="0"/>
              <a:cs typeface="Arial" pitchFamily="34" charset="0"/>
            </a:endParaRPr>
          </a:p>
          <a:p>
            <a:r>
              <a:rPr lang="fr-FR" sz="2000" b="1" i="1" dirty="0">
                <a:latin typeface="Arial" pitchFamily="34" charset="0"/>
                <a:cs typeface="Arial" pitchFamily="34" charset="0"/>
                <a:hlinkClick r:id="rId4"/>
              </a:rPr>
              <a:t>gp-pageaux@chu-montpellier.fr</a:t>
            </a:r>
            <a:endParaRPr lang="fr-FR" sz="2000" b="1" i="1" dirty="0">
              <a:latin typeface="Arial" pitchFamily="34" charset="0"/>
              <a:cs typeface="Arial" pitchFamily="34" charset="0"/>
            </a:endParaRPr>
          </a:p>
          <a:p>
            <a:endParaRPr lang="fr-FR" sz="2000" b="1" i="1" u="sng" dirty="0">
              <a:solidFill>
                <a:schemeClr val="hlink"/>
              </a:solidFill>
              <a:latin typeface="Arial" pitchFamily="34" charset="0"/>
              <a:cs typeface="Arial" pitchFamily="34" charset="0"/>
            </a:endParaRPr>
          </a:p>
        </p:txBody>
      </p:sp>
      <p:sp>
        <p:nvSpPr>
          <p:cNvPr id="7" name="ZoneTexte 6"/>
          <p:cNvSpPr txBox="1"/>
          <p:nvPr/>
        </p:nvSpPr>
        <p:spPr>
          <a:xfrm>
            <a:off x="5124600" y="206310"/>
            <a:ext cx="6704528" cy="461665"/>
          </a:xfrm>
          <a:prstGeom prst="rect">
            <a:avLst/>
          </a:prstGeom>
          <a:noFill/>
        </p:spPr>
        <p:txBody>
          <a:bodyPr wrap="none" rtlCol="0">
            <a:spAutoFit/>
          </a:bodyPr>
          <a:lstStyle/>
          <a:p>
            <a:r>
              <a:rPr lang="fr-FR" sz="2400" b="1" i="1" dirty="0" smtClean="0">
                <a:latin typeface="Arial" panose="020B0604020202020204" pitchFamily="34" charset="0"/>
                <a:cs typeface="Arial" panose="020B0604020202020204" pitchFamily="34" charset="0"/>
              </a:rPr>
              <a:t>FMC Hépatologie, Tanger, 29 novembre 2018</a:t>
            </a:r>
            <a:endParaRPr lang="fr-FR" sz="2400" b="1" i="1" dirty="0">
              <a:latin typeface="Arial" panose="020B0604020202020204" pitchFamily="34" charset="0"/>
              <a:cs typeface="Arial" panose="020B0604020202020204" pitchFamily="34" charset="0"/>
            </a:endParaRPr>
          </a:p>
        </p:txBody>
      </p:sp>
      <p:sp>
        <p:nvSpPr>
          <p:cNvPr id="8" name="ZoneTexte 7"/>
          <p:cNvSpPr txBox="1"/>
          <p:nvPr/>
        </p:nvSpPr>
        <p:spPr>
          <a:xfrm>
            <a:off x="469592" y="2010335"/>
            <a:ext cx="11305747" cy="1631216"/>
          </a:xfrm>
          <a:prstGeom prst="rect">
            <a:avLst/>
          </a:prstGeom>
          <a:solidFill>
            <a:schemeClr val="bg2">
              <a:lumMod val="75000"/>
            </a:schemeClr>
          </a:solidFill>
        </p:spPr>
        <p:txBody>
          <a:bodyPr wrap="square" rtlCol="0">
            <a:spAutoFit/>
          </a:bodyPr>
          <a:lstStyle/>
          <a:p>
            <a:r>
              <a:rPr lang="fr-FR" sz="6000" b="1" dirty="0" err="1" smtClean="0">
                <a:solidFill>
                  <a:schemeClr val="accent1">
                    <a:lumMod val="50000"/>
                  </a:schemeClr>
                </a:solidFill>
                <a:latin typeface="Arial" panose="020B0604020202020204" pitchFamily="34" charset="0"/>
                <a:cs typeface="Arial" panose="020B0604020202020204" pitchFamily="34" charset="0"/>
              </a:rPr>
              <a:t>Cholangite</a:t>
            </a:r>
            <a:r>
              <a:rPr lang="fr-FR" sz="6000" b="1" dirty="0" smtClean="0">
                <a:solidFill>
                  <a:schemeClr val="accent1">
                    <a:lumMod val="50000"/>
                  </a:schemeClr>
                </a:solidFill>
                <a:latin typeface="Arial" panose="020B0604020202020204" pitchFamily="34" charset="0"/>
                <a:cs typeface="Arial" panose="020B0604020202020204" pitchFamily="34" charset="0"/>
              </a:rPr>
              <a:t> Biliaire Primitive</a:t>
            </a:r>
          </a:p>
          <a:p>
            <a:r>
              <a:rPr lang="fr-FR" sz="4000" b="1" dirty="0" smtClean="0">
                <a:solidFill>
                  <a:schemeClr val="accent1">
                    <a:lumMod val="50000"/>
                  </a:schemeClr>
                </a:solidFill>
                <a:latin typeface="Arial" panose="020B0604020202020204" pitchFamily="34" charset="0"/>
                <a:cs typeface="Arial" panose="020B0604020202020204" pitchFamily="34" charset="0"/>
              </a:rPr>
              <a:t>	    Diagnostic et Prise en charge</a:t>
            </a:r>
            <a:endParaRPr lang="fr-FR"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8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4930" y="260648"/>
            <a:ext cx="9784426" cy="79208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solidFill>
                  <a:schemeClr val="accent1">
                    <a:lumMod val="50000"/>
                  </a:schemeClr>
                </a:solidFill>
                <a:latin typeface="Arial" panose="020B0604020202020204" pitchFamily="34" charset="0"/>
                <a:cs typeface="Arial" panose="020B0604020202020204" pitchFamily="34" charset="0"/>
              </a:rPr>
              <a:t>Association fréquente à d’autres maladies AI</a:t>
            </a:r>
          </a:p>
        </p:txBody>
      </p:sp>
      <p:sp>
        <p:nvSpPr>
          <p:cNvPr id="23" name="ZoneTexte 22"/>
          <p:cNvSpPr txBox="1"/>
          <p:nvPr/>
        </p:nvSpPr>
        <p:spPr>
          <a:xfrm>
            <a:off x="7708588" y="6309320"/>
            <a:ext cx="2800768" cy="369332"/>
          </a:xfrm>
          <a:prstGeom prst="rect">
            <a:avLst/>
          </a:prstGeom>
          <a:noFill/>
        </p:spPr>
        <p:txBody>
          <a:bodyPr wrap="none" rtlCol="0">
            <a:spAutoFit/>
          </a:bodyPr>
          <a:lstStyle/>
          <a:p>
            <a:pPr algn="r"/>
            <a:r>
              <a:rPr lang="fr-FR" b="1" i="1" dirty="0">
                <a:latin typeface="Arial" panose="020B0604020202020204" pitchFamily="34" charset="0"/>
                <a:cs typeface="Arial" panose="020B0604020202020204" pitchFamily="34" charset="0"/>
              </a:rPr>
              <a:t>Carey et al, Lancet 2015</a:t>
            </a:r>
          </a:p>
        </p:txBody>
      </p:sp>
      <p:pic>
        <p:nvPicPr>
          <p:cNvPr id="2" name="Image 1"/>
          <p:cNvPicPr>
            <a:picLocks noChangeAspect="1"/>
          </p:cNvPicPr>
          <p:nvPr/>
        </p:nvPicPr>
        <p:blipFill>
          <a:blip r:embed="rId2"/>
          <a:stretch>
            <a:fillRect/>
          </a:stretch>
        </p:blipFill>
        <p:spPr>
          <a:xfrm>
            <a:off x="2927648" y="1844824"/>
            <a:ext cx="6341508" cy="4008512"/>
          </a:xfrm>
          <a:prstGeom prst="rect">
            <a:avLst/>
          </a:prstGeom>
        </p:spPr>
      </p:pic>
      <p:sp>
        <p:nvSpPr>
          <p:cNvPr id="7" name="Rectangle 6"/>
          <p:cNvSpPr/>
          <p:nvPr/>
        </p:nvSpPr>
        <p:spPr>
          <a:xfrm>
            <a:off x="3071664" y="2332800"/>
            <a:ext cx="5112568" cy="1024192"/>
          </a:xfrm>
          <a:prstGeom prst="rect">
            <a:avLst/>
          </a:prstGeom>
          <a:solidFill>
            <a:srgbClr val="FF0000">
              <a:alpha val="5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9762505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11524" y="260648"/>
            <a:ext cx="8568952" cy="79208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solidFill>
                  <a:srgbClr val="FFFFFF"/>
                </a:solidFill>
              </a:rPr>
              <a:t>Histoire naturelle</a:t>
            </a:r>
            <a:r>
              <a:rPr lang="fr-FR" dirty="0">
                <a:solidFill>
                  <a:srgbClr val="FFFFFF"/>
                </a:solidFill>
              </a:rPr>
              <a:t> </a:t>
            </a:r>
            <a:endParaRPr lang="fr-FR" sz="2800" dirty="0">
              <a:solidFill>
                <a:srgbClr val="FFFFFF"/>
              </a:solidFill>
            </a:endParaRPr>
          </a:p>
        </p:txBody>
      </p:sp>
      <p:pic>
        <p:nvPicPr>
          <p:cNvPr id="3" name="Image 2"/>
          <p:cNvPicPr>
            <a:picLocks noChangeAspect="1"/>
          </p:cNvPicPr>
          <p:nvPr/>
        </p:nvPicPr>
        <p:blipFill rotWithShape="1">
          <a:blip r:embed="rId2"/>
          <a:srcRect b="8275"/>
          <a:stretch/>
        </p:blipFill>
        <p:spPr>
          <a:xfrm>
            <a:off x="2063552" y="1916832"/>
            <a:ext cx="7488832" cy="3831406"/>
          </a:xfrm>
          <a:prstGeom prst="rect">
            <a:avLst/>
          </a:prstGeom>
        </p:spPr>
      </p:pic>
      <p:sp>
        <p:nvSpPr>
          <p:cNvPr id="5" name="ZoneTexte 4"/>
          <p:cNvSpPr txBox="1"/>
          <p:nvPr/>
        </p:nvSpPr>
        <p:spPr>
          <a:xfrm>
            <a:off x="8033229" y="6309320"/>
            <a:ext cx="2476127" cy="338554"/>
          </a:xfrm>
          <a:prstGeom prst="rect">
            <a:avLst/>
          </a:prstGeom>
          <a:noFill/>
        </p:spPr>
        <p:txBody>
          <a:bodyPr wrap="none" rtlCol="0">
            <a:spAutoFit/>
          </a:bodyPr>
          <a:lstStyle/>
          <a:p>
            <a:pPr algn="r"/>
            <a:r>
              <a:rPr lang="fr-FR" sz="1600" b="1" i="1" dirty="0" err="1">
                <a:latin typeface="Arial" panose="020B0604020202020204" pitchFamily="34" charset="0"/>
                <a:cs typeface="Arial" panose="020B0604020202020204" pitchFamily="34" charset="0"/>
              </a:rPr>
              <a:t>Selmi</a:t>
            </a:r>
            <a:r>
              <a:rPr lang="fr-FR" sz="1600" b="1" i="1" dirty="0">
                <a:latin typeface="Arial" panose="020B0604020202020204" pitchFamily="34" charset="0"/>
                <a:cs typeface="Arial" panose="020B0604020202020204" pitchFamily="34" charset="0"/>
              </a:rPr>
              <a:t> et al, Lancet 2011</a:t>
            </a:r>
          </a:p>
        </p:txBody>
      </p:sp>
    </p:spTree>
    <p:extLst>
      <p:ext uri="{BB962C8B-B14F-4D97-AF65-F5344CB8AC3E}">
        <p14:creationId xmlns:p14="http://schemas.microsoft.com/office/powerpoint/2010/main" val="3703650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11524" y="260648"/>
            <a:ext cx="8568952" cy="79208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solidFill>
                  <a:srgbClr val="FFFFFF"/>
                </a:solidFill>
              </a:rPr>
              <a:t>Histoire naturelle</a:t>
            </a:r>
            <a:r>
              <a:rPr lang="fr-FR" dirty="0">
                <a:solidFill>
                  <a:srgbClr val="FFFFFF"/>
                </a:solidFill>
              </a:rPr>
              <a:t> </a:t>
            </a:r>
            <a:endParaRPr lang="fr-FR" sz="2800" dirty="0">
              <a:solidFill>
                <a:srgbClr val="FFFFFF"/>
              </a:solidFill>
            </a:endParaRPr>
          </a:p>
        </p:txBody>
      </p:sp>
      <p:pic>
        <p:nvPicPr>
          <p:cNvPr id="3" name="Image 2"/>
          <p:cNvPicPr>
            <a:picLocks noChangeAspect="1"/>
          </p:cNvPicPr>
          <p:nvPr/>
        </p:nvPicPr>
        <p:blipFill rotWithShape="1">
          <a:blip r:embed="rId2"/>
          <a:srcRect b="8275"/>
          <a:stretch/>
        </p:blipFill>
        <p:spPr>
          <a:xfrm>
            <a:off x="2063552" y="1916832"/>
            <a:ext cx="7488832" cy="3831406"/>
          </a:xfrm>
          <a:prstGeom prst="rect">
            <a:avLst/>
          </a:prstGeom>
        </p:spPr>
      </p:pic>
      <p:sp>
        <p:nvSpPr>
          <p:cNvPr id="9" name="Rectangle 8"/>
          <p:cNvSpPr/>
          <p:nvPr/>
        </p:nvSpPr>
        <p:spPr>
          <a:xfrm>
            <a:off x="4490400" y="1556792"/>
            <a:ext cx="1656184" cy="4320480"/>
          </a:xfrm>
          <a:prstGeom prst="rect">
            <a:avLst/>
          </a:prstGeom>
          <a:solidFill>
            <a:srgbClr val="FF0000">
              <a:alpha val="10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ZoneTexte 1"/>
          <p:cNvSpPr txBox="1"/>
          <p:nvPr/>
        </p:nvSpPr>
        <p:spPr>
          <a:xfrm>
            <a:off x="3759353" y="5949280"/>
            <a:ext cx="3122031" cy="369332"/>
          </a:xfrm>
          <a:prstGeom prst="rect">
            <a:avLst/>
          </a:prstGeom>
          <a:noFill/>
        </p:spPr>
        <p:txBody>
          <a:bodyPr wrap="none" rtlCol="0">
            <a:spAutoFit/>
          </a:bodyPr>
          <a:lstStyle/>
          <a:p>
            <a:pPr algn="ctr"/>
            <a:r>
              <a:rPr lang="fr-FR" b="1" dirty="0">
                <a:solidFill>
                  <a:schemeClr val="accent3">
                    <a:lumMod val="50000"/>
                  </a:schemeClr>
                </a:solidFill>
              </a:rPr>
              <a:t>Anomalie des tests hépatiques</a:t>
            </a:r>
          </a:p>
        </p:txBody>
      </p:sp>
      <p:sp>
        <p:nvSpPr>
          <p:cNvPr id="6" name="ZoneTexte 5"/>
          <p:cNvSpPr txBox="1"/>
          <p:nvPr/>
        </p:nvSpPr>
        <p:spPr>
          <a:xfrm>
            <a:off x="4655840" y="1628801"/>
            <a:ext cx="1368152" cy="646331"/>
          </a:xfrm>
          <a:prstGeom prst="rect">
            <a:avLst/>
          </a:prstGeom>
          <a:noFill/>
        </p:spPr>
        <p:txBody>
          <a:bodyPr wrap="square" rtlCol="0">
            <a:spAutoFit/>
          </a:bodyPr>
          <a:lstStyle/>
          <a:p>
            <a:pPr algn="ctr"/>
            <a:r>
              <a:rPr lang="fr-FR" b="1" dirty="0">
                <a:solidFill>
                  <a:srgbClr val="FF0000"/>
                </a:solidFill>
              </a:rPr>
              <a:t>50% des patients</a:t>
            </a:r>
          </a:p>
        </p:txBody>
      </p:sp>
      <p:sp>
        <p:nvSpPr>
          <p:cNvPr id="10" name="ZoneTexte 9"/>
          <p:cNvSpPr txBox="1"/>
          <p:nvPr/>
        </p:nvSpPr>
        <p:spPr>
          <a:xfrm>
            <a:off x="8033229" y="6309320"/>
            <a:ext cx="2476127" cy="338554"/>
          </a:xfrm>
          <a:prstGeom prst="rect">
            <a:avLst/>
          </a:prstGeom>
          <a:noFill/>
        </p:spPr>
        <p:txBody>
          <a:bodyPr wrap="none" rtlCol="0">
            <a:spAutoFit/>
          </a:bodyPr>
          <a:lstStyle/>
          <a:p>
            <a:pPr algn="r"/>
            <a:r>
              <a:rPr lang="fr-FR" sz="1600" b="1" i="1" dirty="0" err="1">
                <a:latin typeface="Arial" panose="020B0604020202020204" pitchFamily="34" charset="0"/>
                <a:cs typeface="Arial" panose="020B0604020202020204" pitchFamily="34" charset="0"/>
              </a:rPr>
              <a:t>Selmi</a:t>
            </a:r>
            <a:r>
              <a:rPr lang="fr-FR" sz="1600" b="1" i="1" dirty="0">
                <a:latin typeface="Arial" panose="020B0604020202020204" pitchFamily="34" charset="0"/>
                <a:cs typeface="Arial" panose="020B0604020202020204" pitchFamily="34" charset="0"/>
              </a:rPr>
              <a:t> et al, Lancet 2011</a:t>
            </a:r>
          </a:p>
        </p:txBody>
      </p:sp>
    </p:spTree>
    <p:extLst>
      <p:ext uri="{BB962C8B-B14F-4D97-AF65-F5344CB8AC3E}">
        <p14:creationId xmlns:p14="http://schemas.microsoft.com/office/powerpoint/2010/main" val="3129294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11524" y="260648"/>
            <a:ext cx="8568952" cy="79208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solidFill>
                  <a:srgbClr val="FFFFFF"/>
                </a:solidFill>
              </a:rPr>
              <a:t>Histoire naturelle</a:t>
            </a:r>
            <a:r>
              <a:rPr lang="fr-FR" dirty="0">
                <a:solidFill>
                  <a:srgbClr val="FFFFFF"/>
                </a:solidFill>
              </a:rPr>
              <a:t> </a:t>
            </a:r>
            <a:endParaRPr lang="fr-FR" sz="2800" dirty="0">
              <a:solidFill>
                <a:srgbClr val="FFFFFF"/>
              </a:solidFill>
            </a:endParaRPr>
          </a:p>
        </p:txBody>
      </p:sp>
      <p:pic>
        <p:nvPicPr>
          <p:cNvPr id="3" name="Image 2"/>
          <p:cNvPicPr>
            <a:picLocks noChangeAspect="1"/>
          </p:cNvPicPr>
          <p:nvPr/>
        </p:nvPicPr>
        <p:blipFill rotWithShape="1">
          <a:blip r:embed="rId2"/>
          <a:srcRect b="8275"/>
          <a:stretch/>
        </p:blipFill>
        <p:spPr>
          <a:xfrm>
            <a:off x="2063552" y="1916832"/>
            <a:ext cx="7488832" cy="3831406"/>
          </a:xfrm>
          <a:prstGeom prst="rect">
            <a:avLst/>
          </a:prstGeom>
        </p:spPr>
      </p:pic>
      <p:sp>
        <p:nvSpPr>
          <p:cNvPr id="9" name="Rectangle 8"/>
          <p:cNvSpPr/>
          <p:nvPr/>
        </p:nvSpPr>
        <p:spPr>
          <a:xfrm>
            <a:off x="6146400" y="1556792"/>
            <a:ext cx="1656184" cy="4320480"/>
          </a:xfrm>
          <a:prstGeom prst="rect">
            <a:avLst/>
          </a:prstGeom>
          <a:solidFill>
            <a:srgbClr val="FF0000">
              <a:alpha val="8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ZoneTexte 1"/>
          <p:cNvSpPr txBox="1"/>
          <p:nvPr/>
        </p:nvSpPr>
        <p:spPr>
          <a:xfrm>
            <a:off x="6150846" y="5949280"/>
            <a:ext cx="1693755" cy="369332"/>
          </a:xfrm>
          <a:prstGeom prst="rect">
            <a:avLst/>
          </a:prstGeom>
          <a:noFill/>
        </p:spPr>
        <p:txBody>
          <a:bodyPr wrap="none" rtlCol="0">
            <a:spAutoFit/>
          </a:bodyPr>
          <a:lstStyle/>
          <a:p>
            <a:pPr algn="ctr"/>
            <a:r>
              <a:rPr lang="fr-FR" b="1" dirty="0">
                <a:solidFill>
                  <a:srgbClr val="4F6228"/>
                </a:solidFill>
              </a:rPr>
              <a:t>Asthénie, prurit</a:t>
            </a:r>
          </a:p>
        </p:txBody>
      </p:sp>
      <p:sp>
        <p:nvSpPr>
          <p:cNvPr id="8" name="ZoneTexte 7"/>
          <p:cNvSpPr txBox="1"/>
          <p:nvPr/>
        </p:nvSpPr>
        <p:spPr>
          <a:xfrm>
            <a:off x="6240016" y="1628801"/>
            <a:ext cx="1440160" cy="646331"/>
          </a:xfrm>
          <a:prstGeom prst="rect">
            <a:avLst/>
          </a:prstGeom>
          <a:noFill/>
        </p:spPr>
        <p:txBody>
          <a:bodyPr wrap="square" rtlCol="0">
            <a:spAutoFit/>
          </a:bodyPr>
          <a:lstStyle/>
          <a:p>
            <a:pPr algn="ctr"/>
            <a:r>
              <a:rPr lang="fr-FR" b="1" dirty="0">
                <a:solidFill>
                  <a:srgbClr val="FF0000"/>
                </a:solidFill>
              </a:rPr>
              <a:t>30% des patients</a:t>
            </a:r>
          </a:p>
        </p:txBody>
      </p:sp>
      <p:sp>
        <p:nvSpPr>
          <p:cNvPr id="10" name="ZoneTexte 9"/>
          <p:cNvSpPr txBox="1"/>
          <p:nvPr/>
        </p:nvSpPr>
        <p:spPr>
          <a:xfrm>
            <a:off x="8033229" y="6309320"/>
            <a:ext cx="2476127" cy="338554"/>
          </a:xfrm>
          <a:prstGeom prst="rect">
            <a:avLst/>
          </a:prstGeom>
          <a:noFill/>
        </p:spPr>
        <p:txBody>
          <a:bodyPr wrap="none" rtlCol="0">
            <a:spAutoFit/>
          </a:bodyPr>
          <a:lstStyle/>
          <a:p>
            <a:pPr algn="r"/>
            <a:r>
              <a:rPr lang="fr-FR" sz="1600" b="1" i="1" dirty="0" err="1">
                <a:latin typeface="Arial" panose="020B0604020202020204" pitchFamily="34" charset="0"/>
                <a:cs typeface="Arial" panose="020B0604020202020204" pitchFamily="34" charset="0"/>
              </a:rPr>
              <a:t>Selmi</a:t>
            </a:r>
            <a:r>
              <a:rPr lang="fr-FR" sz="1600" b="1" i="1" dirty="0">
                <a:latin typeface="Arial" panose="020B0604020202020204" pitchFamily="34" charset="0"/>
                <a:cs typeface="Arial" panose="020B0604020202020204" pitchFamily="34" charset="0"/>
              </a:rPr>
              <a:t> et al, Lancet 2011</a:t>
            </a:r>
          </a:p>
        </p:txBody>
      </p:sp>
    </p:spTree>
    <p:extLst>
      <p:ext uri="{BB962C8B-B14F-4D97-AF65-F5344CB8AC3E}">
        <p14:creationId xmlns:p14="http://schemas.microsoft.com/office/powerpoint/2010/main" val="3594685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11524" y="260648"/>
            <a:ext cx="8568952" cy="79208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2800" dirty="0">
                <a:solidFill>
                  <a:srgbClr val="FFFFFF"/>
                </a:solidFill>
              </a:rPr>
              <a:t>Histoire naturelle</a:t>
            </a:r>
            <a:r>
              <a:rPr lang="fr-FR" dirty="0">
                <a:solidFill>
                  <a:srgbClr val="FFFFFF"/>
                </a:solidFill>
              </a:rPr>
              <a:t> </a:t>
            </a:r>
            <a:endParaRPr lang="fr-FR" sz="2800" dirty="0">
              <a:solidFill>
                <a:srgbClr val="FFFFFF"/>
              </a:solidFill>
            </a:endParaRPr>
          </a:p>
        </p:txBody>
      </p:sp>
      <p:pic>
        <p:nvPicPr>
          <p:cNvPr id="3" name="Image 2"/>
          <p:cNvPicPr>
            <a:picLocks noChangeAspect="1"/>
          </p:cNvPicPr>
          <p:nvPr/>
        </p:nvPicPr>
        <p:blipFill rotWithShape="1">
          <a:blip r:embed="rId2"/>
          <a:srcRect b="8275"/>
          <a:stretch/>
        </p:blipFill>
        <p:spPr>
          <a:xfrm>
            <a:off x="2063552" y="1916832"/>
            <a:ext cx="7488832" cy="3831406"/>
          </a:xfrm>
          <a:prstGeom prst="rect">
            <a:avLst/>
          </a:prstGeom>
        </p:spPr>
      </p:pic>
      <p:sp>
        <p:nvSpPr>
          <p:cNvPr id="9" name="Rectangle 8"/>
          <p:cNvSpPr/>
          <p:nvPr/>
        </p:nvSpPr>
        <p:spPr>
          <a:xfrm>
            <a:off x="7802400" y="1556792"/>
            <a:ext cx="1605968" cy="4320480"/>
          </a:xfrm>
          <a:prstGeom prst="rect">
            <a:avLst/>
          </a:prstGeom>
          <a:solidFill>
            <a:srgbClr val="FF0000">
              <a:alpha val="10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ZoneTexte 1"/>
          <p:cNvSpPr txBox="1"/>
          <p:nvPr/>
        </p:nvSpPr>
        <p:spPr>
          <a:xfrm>
            <a:off x="7593364" y="5949280"/>
            <a:ext cx="2121093" cy="369332"/>
          </a:xfrm>
          <a:prstGeom prst="rect">
            <a:avLst/>
          </a:prstGeom>
          <a:noFill/>
        </p:spPr>
        <p:txBody>
          <a:bodyPr wrap="none" rtlCol="0">
            <a:spAutoFit/>
          </a:bodyPr>
          <a:lstStyle/>
          <a:p>
            <a:pPr algn="ctr"/>
            <a:r>
              <a:rPr lang="fr-FR" b="1" dirty="0">
                <a:solidFill>
                  <a:srgbClr val="4F6228"/>
                </a:solidFill>
              </a:rPr>
              <a:t>Ictère, HTP, cirrhose</a:t>
            </a:r>
          </a:p>
        </p:txBody>
      </p:sp>
      <p:sp>
        <p:nvSpPr>
          <p:cNvPr id="8" name="ZoneTexte 7"/>
          <p:cNvSpPr txBox="1"/>
          <p:nvPr/>
        </p:nvSpPr>
        <p:spPr>
          <a:xfrm>
            <a:off x="7896200" y="1628801"/>
            <a:ext cx="1440160" cy="646331"/>
          </a:xfrm>
          <a:prstGeom prst="rect">
            <a:avLst/>
          </a:prstGeom>
          <a:noFill/>
        </p:spPr>
        <p:txBody>
          <a:bodyPr wrap="square" rtlCol="0">
            <a:spAutoFit/>
          </a:bodyPr>
          <a:lstStyle/>
          <a:p>
            <a:pPr algn="ctr"/>
            <a:r>
              <a:rPr lang="fr-FR" b="1" dirty="0">
                <a:solidFill>
                  <a:srgbClr val="FF0000"/>
                </a:solidFill>
              </a:rPr>
              <a:t>20% des patients</a:t>
            </a:r>
          </a:p>
        </p:txBody>
      </p:sp>
      <p:sp>
        <p:nvSpPr>
          <p:cNvPr id="10" name="ZoneTexte 9"/>
          <p:cNvSpPr txBox="1"/>
          <p:nvPr/>
        </p:nvSpPr>
        <p:spPr>
          <a:xfrm>
            <a:off x="8033229" y="6309320"/>
            <a:ext cx="2476127" cy="338554"/>
          </a:xfrm>
          <a:prstGeom prst="rect">
            <a:avLst/>
          </a:prstGeom>
          <a:noFill/>
        </p:spPr>
        <p:txBody>
          <a:bodyPr wrap="none" rtlCol="0">
            <a:spAutoFit/>
          </a:bodyPr>
          <a:lstStyle/>
          <a:p>
            <a:pPr algn="r"/>
            <a:r>
              <a:rPr lang="fr-FR" sz="1600" b="1" i="1" dirty="0" err="1">
                <a:latin typeface="Arial" panose="020B0604020202020204" pitchFamily="34" charset="0"/>
                <a:cs typeface="Arial" panose="020B0604020202020204" pitchFamily="34" charset="0"/>
              </a:rPr>
              <a:t>Selmi</a:t>
            </a:r>
            <a:r>
              <a:rPr lang="fr-FR" sz="1600" b="1" i="1" dirty="0">
                <a:latin typeface="Arial" panose="020B0604020202020204" pitchFamily="34" charset="0"/>
                <a:cs typeface="Arial" panose="020B0604020202020204" pitchFamily="34" charset="0"/>
              </a:rPr>
              <a:t> et al, Lancet 2011</a:t>
            </a:r>
          </a:p>
        </p:txBody>
      </p:sp>
    </p:spTree>
    <p:extLst>
      <p:ext uri="{BB962C8B-B14F-4D97-AF65-F5344CB8AC3E}">
        <p14:creationId xmlns:p14="http://schemas.microsoft.com/office/powerpoint/2010/main" val="4123404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81663" y="247134"/>
            <a:ext cx="9032857" cy="830997"/>
          </a:xfrm>
          <a:prstGeom prst="rect">
            <a:avLst/>
          </a:prstGeom>
          <a:noFill/>
        </p:spPr>
        <p:txBody>
          <a:bodyPr wrap="none" rtlCol="0">
            <a:spAutoFit/>
          </a:bodyPr>
          <a:lstStyle/>
          <a:p>
            <a:r>
              <a:rPr lang="fr-FR" sz="4800" b="1" dirty="0" smtClean="0">
                <a:solidFill>
                  <a:schemeClr val="accent1">
                    <a:lumMod val="50000"/>
                  </a:schemeClr>
                </a:solidFill>
                <a:latin typeface="Arial" panose="020B0604020202020204" pitchFamily="34" charset="0"/>
                <a:cs typeface="Arial" panose="020B0604020202020204" pitchFamily="34" charset="0"/>
              </a:rPr>
              <a:t>Avant de débuter le traitement</a:t>
            </a:r>
            <a:endParaRPr lang="fr-FR" sz="48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549805" y="1262215"/>
            <a:ext cx="5325366" cy="1459176"/>
          </a:xfrm>
          <a:prstGeom prst="rect">
            <a:avLst/>
          </a:prstGeom>
        </p:spPr>
      </p:pic>
      <p:sp>
        <p:nvSpPr>
          <p:cNvPr id="4" name="ZoneTexte 3"/>
          <p:cNvSpPr txBox="1"/>
          <p:nvPr/>
        </p:nvSpPr>
        <p:spPr>
          <a:xfrm>
            <a:off x="10272253" y="6575054"/>
            <a:ext cx="1604927" cy="307777"/>
          </a:xfrm>
          <a:prstGeom prst="rect">
            <a:avLst/>
          </a:prstGeom>
          <a:noFill/>
        </p:spPr>
        <p:txBody>
          <a:bodyPr wrap="none" rtlCol="0">
            <a:spAutoFit/>
          </a:bodyPr>
          <a:lstStyle/>
          <a:p>
            <a:r>
              <a:rPr lang="fr-FR" sz="1400" b="1" i="1" dirty="0" err="1" smtClean="0">
                <a:latin typeface="Arial" panose="020B0604020202020204" pitchFamily="34" charset="0"/>
                <a:cs typeface="Arial" panose="020B0604020202020204" pitchFamily="34" charset="0"/>
              </a:rPr>
              <a:t>Hepatology</a:t>
            </a:r>
            <a:r>
              <a:rPr lang="fr-FR" sz="1400" b="1" i="1" dirty="0" smtClean="0">
                <a:latin typeface="Arial" panose="020B0604020202020204" pitchFamily="34" charset="0"/>
                <a:cs typeface="Arial" panose="020B0604020202020204" pitchFamily="34" charset="0"/>
              </a:rPr>
              <a:t> 2012</a:t>
            </a:r>
            <a:endParaRPr lang="fr-FR" sz="1400" b="1" i="1"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616245" y="2905476"/>
            <a:ext cx="5258926" cy="3823467"/>
          </a:xfrm>
          <a:prstGeom prst="rect">
            <a:avLst/>
          </a:prstGeom>
        </p:spPr>
      </p:pic>
      <p:sp>
        <p:nvSpPr>
          <p:cNvPr id="6" name="ZoneTexte 5"/>
          <p:cNvSpPr txBox="1"/>
          <p:nvPr/>
        </p:nvSpPr>
        <p:spPr>
          <a:xfrm>
            <a:off x="7010400" y="1272279"/>
            <a:ext cx="4212546" cy="1046440"/>
          </a:xfrm>
          <a:prstGeom prst="rect">
            <a:avLst/>
          </a:prstGeom>
          <a:noFill/>
          <a:ln w="57150">
            <a:solidFill>
              <a:srgbClr val="002060"/>
            </a:solidFill>
          </a:ln>
        </p:spPr>
        <p:txBody>
          <a:bodyPr wrap="square" rtlCol="0">
            <a:spAutoFit/>
          </a:bodyPr>
          <a:lstStyle/>
          <a:p>
            <a:r>
              <a:rPr lang="fr-FR" sz="1200" b="1" dirty="0" smtClean="0">
                <a:latin typeface="Arial" panose="020B0604020202020204" pitchFamily="34" charset="0"/>
                <a:cs typeface="Arial" panose="020B0604020202020204" pitchFamily="34" charset="0"/>
              </a:rPr>
              <a:t>Biologie Hépatique de </a:t>
            </a:r>
            <a:r>
              <a:rPr lang="fr-FR" sz="1400" b="1" dirty="0" smtClean="0">
                <a:latin typeface="Arial" panose="020B0604020202020204" pitchFamily="34" charset="0"/>
                <a:cs typeface="Arial" panose="020B0604020202020204" pitchFamily="34" charset="0"/>
              </a:rPr>
              <a:t>référence</a:t>
            </a:r>
            <a:endParaRPr lang="fr-FR" sz="1200" b="1" dirty="0" smtClean="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r>
              <a:rPr lang="fr-FR" sz="1200" b="1" dirty="0" smtClean="0">
                <a:latin typeface="Arial" panose="020B0604020202020204" pitchFamily="34" charset="0"/>
                <a:cs typeface="Arial" panose="020B0604020202020204" pitchFamily="34" charset="0"/>
              </a:rPr>
              <a:t>Phosphatases alcalines</a:t>
            </a:r>
          </a:p>
          <a:p>
            <a:r>
              <a:rPr lang="fr-FR" sz="1200" b="1" dirty="0" smtClean="0">
                <a:latin typeface="Arial" panose="020B0604020202020204" pitchFamily="34" charset="0"/>
                <a:cs typeface="Arial" panose="020B0604020202020204" pitchFamily="34" charset="0"/>
              </a:rPr>
              <a:t>Bilirubine</a:t>
            </a:r>
          </a:p>
          <a:p>
            <a:r>
              <a:rPr lang="fr-FR" sz="1200" b="1" dirty="0" smtClean="0">
                <a:latin typeface="Arial" panose="020B0604020202020204" pitchFamily="34" charset="0"/>
                <a:cs typeface="Arial" panose="020B0604020202020204" pitchFamily="34" charset="0"/>
              </a:rPr>
              <a:t>Transaminases</a:t>
            </a:r>
            <a:endParaRPr lang="fr-FR" sz="1200" b="1"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4"/>
          <a:stretch>
            <a:fillRect/>
          </a:stretch>
        </p:blipFill>
        <p:spPr>
          <a:xfrm>
            <a:off x="6491416" y="2806517"/>
            <a:ext cx="5109505" cy="3814512"/>
          </a:xfrm>
          <a:prstGeom prst="rect">
            <a:avLst/>
          </a:prstGeom>
        </p:spPr>
      </p:pic>
    </p:spTree>
    <p:extLst>
      <p:ext uri="{BB962C8B-B14F-4D97-AF65-F5344CB8AC3E}">
        <p14:creationId xmlns:p14="http://schemas.microsoft.com/office/powerpoint/2010/main" val="160623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3786" y="1895912"/>
            <a:ext cx="11032134" cy="4075934"/>
          </a:xfrm>
          <a:prstGeom prst="rect">
            <a:avLst/>
          </a:prstGeom>
        </p:spPr>
      </p:pic>
      <p:sp>
        <p:nvSpPr>
          <p:cNvPr id="3" name="ZoneTexte 2"/>
          <p:cNvSpPr txBox="1"/>
          <p:nvPr/>
        </p:nvSpPr>
        <p:spPr>
          <a:xfrm>
            <a:off x="1105874" y="354228"/>
            <a:ext cx="9627957" cy="769441"/>
          </a:xfrm>
          <a:prstGeom prst="rect">
            <a:avLst/>
          </a:prstGeom>
          <a:noFill/>
        </p:spPr>
        <p:txBody>
          <a:bodyPr wrap="none" rtlCol="0">
            <a:spAutoFit/>
          </a:bodyPr>
          <a:lstStyle/>
          <a:p>
            <a:r>
              <a:rPr lang="fr-FR" sz="4400" b="1" dirty="0" smtClean="0">
                <a:solidFill>
                  <a:schemeClr val="accent1">
                    <a:lumMod val="50000"/>
                  </a:schemeClr>
                </a:solidFill>
                <a:latin typeface="Arial" panose="020B0604020202020204" pitchFamily="34" charset="0"/>
                <a:cs typeface="Arial" panose="020B0604020202020204" pitchFamily="34" charset="0"/>
              </a:rPr>
              <a:t>AUDC est le traitement de 1</a:t>
            </a:r>
            <a:r>
              <a:rPr lang="fr-FR" sz="4400" b="1" baseline="30000" dirty="0" smtClean="0">
                <a:solidFill>
                  <a:schemeClr val="accent1">
                    <a:lumMod val="50000"/>
                  </a:schemeClr>
                </a:solidFill>
                <a:latin typeface="Arial" panose="020B0604020202020204" pitchFamily="34" charset="0"/>
                <a:cs typeface="Arial" panose="020B0604020202020204" pitchFamily="34" charset="0"/>
              </a:rPr>
              <a:t>ère</a:t>
            </a:r>
            <a:r>
              <a:rPr lang="fr-FR" sz="4400" b="1" dirty="0" smtClean="0">
                <a:solidFill>
                  <a:schemeClr val="accent1">
                    <a:lumMod val="50000"/>
                  </a:schemeClr>
                </a:solidFill>
                <a:latin typeface="Arial" panose="020B0604020202020204" pitchFamily="34" charset="0"/>
                <a:cs typeface="Arial" panose="020B0604020202020204" pitchFamily="34" charset="0"/>
              </a:rPr>
              <a:t> ligne</a:t>
            </a:r>
            <a:endParaRPr lang="fr-FR" sz="4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77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35355" y="110405"/>
            <a:ext cx="6468137" cy="607606"/>
          </a:xfrm>
        </p:spPr>
        <p:txBody>
          <a:bodyPr>
            <a:normAutofit fontScale="90000"/>
          </a:bodyPr>
          <a:lstStyle/>
          <a:p>
            <a:pPr algn="l"/>
            <a:r>
              <a:rPr lang="fr-FR" sz="1800" b="1" dirty="0">
                <a:solidFill>
                  <a:schemeClr val="bg1"/>
                </a:solidFill>
                <a:latin typeface="Arial"/>
                <a:cs typeface="Arial"/>
              </a:rPr>
              <a:t>L’AUDC est associé à la survie sans TH </a:t>
            </a:r>
            <a:br>
              <a:rPr lang="fr-FR" sz="1800" b="1" dirty="0">
                <a:solidFill>
                  <a:schemeClr val="bg1"/>
                </a:solidFill>
                <a:latin typeface="Arial"/>
                <a:cs typeface="Arial"/>
              </a:rPr>
            </a:br>
            <a:r>
              <a:rPr lang="fr-FR" sz="1800" b="1" dirty="0">
                <a:solidFill>
                  <a:schemeClr val="bg1"/>
                </a:solidFill>
                <a:latin typeface="Arial"/>
                <a:cs typeface="Arial"/>
              </a:rPr>
              <a:t>chez les patients atteints d’une CBP sans réponse biologique</a:t>
            </a:r>
            <a:endParaRPr lang="fr-FR" sz="1800" b="1" dirty="0">
              <a:latin typeface="Arial"/>
              <a:cs typeface="Arial"/>
            </a:endParaRPr>
          </a:p>
        </p:txBody>
      </p:sp>
      <p:sp>
        <p:nvSpPr>
          <p:cNvPr id="70" name="Espace réservé du texte 21">
            <a:extLst>
              <a:ext uri="{FF2B5EF4-FFF2-40B4-BE49-F238E27FC236}">
                <a16:creationId xmlns:a16="http://schemas.microsoft.com/office/drawing/2014/main" xmlns="" id="{31CF016F-5CC7-854F-8740-12F5350D6E40}"/>
              </a:ext>
            </a:extLst>
          </p:cNvPr>
          <p:cNvSpPr>
            <a:spLocks noGrp="1"/>
          </p:cNvSpPr>
          <p:nvPr>
            <p:ph type="body" sz="quarter" idx="14"/>
          </p:nvPr>
        </p:nvSpPr>
        <p:spPr>
          <a:xfrm>
            <a:off x="1847528" y="5805265"/>
            <a:ext cx="8229600" cy="531813"/>
          </a:xfrm>
        </p:spPr>
        <p:txBody>
          <a:bodyPr>
            <a:normAutofit/>
          </a:bodyPr>
          <a:lstStyle/>
          <a:p>
            <a:pPr marL="216000" indent="-216000"/>
            <a:r>
              <a:rPr lang="fr-FR" sz="1600" dirty="0"/>
              <a:t>L’AUDC est associé à une meilleure survie sans TH, même en cas d’absence d’amélioration </a:t>
            </a:r>
            <a:br>
              <a:rPr lang="fr-FR" sz="1600" dirty="0"/>
            </a:br>
            <a:r>
              <a:rPr lang="fr-FR" sz="1600" dirty="0"/>
              <a:t>des PAL ou de la bilirubine </a:t>
            </a:r>
          </a:p>
          <a:p>
            <a:pPr marL="0" indent="0">
              <a:buNone/>
            </a:pPr>
            <a:endParaRPr lang="fr-FR" sz="1600" dirty="0"/>
          </a:p>
        </p:txBody>
      </p:sp>
      <p:sp>
        <p:nvSpPr>
          <p:cNvPr id="72" name="Espace réservé du pied de page 4">
            <a:extLst>
              <a:ext uri="{FF2B5EF4-FFF2-40B4-BE49-F238E27FC236}">
                <a16:creationId xmlns:a16="http://schemas.microsoft.com/office/drawing/2014/main" xmlns="" id="{116C0DCD-73E6-0B45-96DB-E7D88726DA69}"/>
              </a:ext>
            </a:extLst>
          </p:cNvPr>
          <p:cNvSpPr>
            <a:spLocks noGrp="1"/>
          </p:cNvSpPr>
          <p:nvPr>
            <p:ph type="ftr" sz="quarter" idx="16"/>
          </p:nvPr>
        </p:nvSpPr>
        <p:spPr>
          <a:xfrm>
            <a:off x="4294263" y="6400801"/>
            <a:ext cx="5916536" cy="470333"/>
          </a:xfrm>
        </p:spPr>
        <p:txBody>
          <a:bodyPr/>
          <a:lstStyle/>
          <a:p>
            <a:pPr>
              <a:defRPr/>
            </a:pPr>
            <a:r>
              <a:rPr lang="fr-FR" dirty="0">
                <a:solidFill>
                  <a:prstClr val="black">
                    <a:lumMod val="85000"/>
                    <a:lumOff val="15000"/>
                  </a:prstClr>
                </a:solidFill>
              </a:rPr>
              <a:t>EASL 2018 - D’après </a:t>
            </a:r>
            <a:r>
              <a:rPr lang="fr-FR" dirty="0" err="1">
                <a:solidFill>
                  <a:prstClr val="black">
                    <a:lumMod val="85000"/>
                    <a:lumOff val="15000"/>
                  </a:prstClr>
                </a:solidFill>
              </a:rPr>
              <a:t>Harms</a:t>
            </a:r>
            <a:r>
              <a:rPr lang="fr-FR" dirty="0">
                <a:solidFill>
                  <a:prstClr val="black">
                    <a:lumMod val="85000"/>
                    <a:lumOff val="15000"/>
                  </a:prstClr>
                </a:solidFill>
              </a:rPr>
              <a:t> M et al., </a:t>
            </a:r>
            <a:r>
              <a:rPr lang="fr-FR" dirty="0" err="1">
                <a:solidFill>
                  <a:prstClr val="black">
                    <a:lumMod val="85000"/>
                    <a:lumOff val="15000"/>
                  </a:prstClr>
                </a:solidFill>
              </a:rPr>
              <a:t>abstr</a:t>
            </a:r>
            <a:r>
              <a:rPr lang="fr-FR" dirty="0">
                <a:solidFill>
                  <a:prstClr val="black">
                    <a:lumMod val="85000"/>
                    <a:lumOff val="15000"/>
                  </a:prstClr>
                </a:solidFill>
              </a:rPr>
              <a:t>. PS-008, actualisé</a:t>
            </a:r>
          </a:p>
        </p:txBody>
      </p:sp>
      <p:sp>
        <p:nvSpPr>
          <p:cNvPr id="73" name="Espace réservé du contenu 1">
            <a:extLst>
              <a:ext uri="{FF2B5EF4-FFF2-40B4-BE49-F238E27FC236}">
                <a16:creationId xmlns:a16="http://schemas.microsoft.com/office/drawing/2014/main" xmlns="" id="{08EEF6C3-69E9-234C-BE58-50D0B1C83F2B}"/>
              </a:ext>
            </a:extLst>
          </p:cNvPr>
          <p:cNvSpPr>
            <a:spLocks noGrp="1"/>
          </p:cNvSpPr>
          <p:nvPr>
            <p:ph idx="1"/>
          </p:nvPr>
        </p:nvSpPr>
        <p:spPr>
          <a:xfrm>
            <a:off x="1981201" y="1838697"/>
            <a:ext cx="3958174" cy="530337"/>
          </a:xfrm>
        </p:spPr>
        <p:txBody>
          <a:bodyPr/>
          <a:lstStyle/>
          <a:p>
            <a:pPr marL="0" indent="0" algn="ctr">
              <a:buSzPct val="110000"/>
              <a:buNone/>
            </a:pPr>
            <a:r>
              <a:rPr lang="fr-FR" sz="1400" b="1" dirty="0"/>
              <a:t>Survie sans TH des patients traités </a:t>
            </a:r>
            <a:br>
              <a:rPr lang="fr-FR" sz="1400" b="1" dirty="0"/>
            </a:br>
            <a:r>
              <a:rPr lang="fr-FR" sz="1400" b="1" dirty="0"/>
              <a:t>versus non traités</a:t>
            </a:r>
          </a:p>
        </p:txBody>
      </p:sp>
      <p:sp>
        <p:nvSpPr>
          <p:cNvPr id="74" name="Espace réservé du texte 2">
            <a:extLst>
              <a:ext uri="{FF2B5EF4-FFF2-40B4-BE49-F238E27FC236}">
                <a16:creationId xmlns:a16="http://schemas.microsoft.com/office/drawing/2014/main" xmlns="" id="{EFABA79B-16BE-7D4D-ABE6-3CAB341C40D8}"/>
              </a:ext>
            </a:extLst>
          </p:cNvPr>
          <p:cNvSpPr>
            <a:spLocks noGrp="1"/>
          </p:cNvSpPr>
          <p:nvPr>
            <p:ph type="body" sz="quarter" idx="13"/>
          </p:nvPr>
        </p:nvSpPr>
        <p:spPr>
          <a:xfrm>
            <a:off x="1873734" y="907385"/>
            <a:ext cx="8229599" cy="622966"/>
          </a:xfrm>
        </p:spPr>
        <p:txBody>
          <a:bodyPr>
            <a:normAutofit/>
          </a:bodyPr>
          <a:lstStyle/>
          <a:p>
            <a:pPr marL="144000" indent="-144000">
              <a:buClr>
                <a:srgbClr val="CC006A"/>
              </a:buClr>
              <a:buFont typeface="Arial" charset="0"/>
              <a:buChar char="•"/>
            </a:pPr>
            <a:r>
              <a:rPr lang="fr-FR" sz="1600" b="0" i="0" dirty="0">
                <a:solidFill>
                  <a:srgbClr val="000000"/>
                </a:solidFill>
              </a:rPr>
              <a:t>3 902 patients atteints de CBP (</a:t>
            </a:r>
            <a:r>
              <a:rPr lang="fr-FR" sz="1600" b="0" dirty="0">
                <a:solidFill>
                  <a:srgbClr val="000000"/>
                </a:solidFill>
              </a:rPr>
              <a:t>Global PBC </a:t>
            </a:r>
            <a:r>
              <a:rPr lang="fr-FR" sz="1600" b="0" dirty="0" err="1">
                <a:solidFill>
                  <a:srgbClr val="000000"/>
                </a:solidFill>
              </a:rPr>
              <a:t>cohort</a:t>
            </a:r>
            <a:r>
              <a:rPr lang="fr-FR" sz="1600" b="0" i="0" dirty="0">
                <a:solidFill>
                  <a:srgbClr val="000000"/>
                </a:solidFill>
              </a:rPr>
              <a:t>) inclus, dont 3 529 (90,4 %) traités par AUDC Les patients traités et non traités ont été appariés selon un score de propension</a:t>
            </a:r>
          </a:p>
        </p:txBody>
      </p:sp>
      <p:sp>
        <p:nvSpPr>
          <p:cNvPr id="75" name="Espace réservé du contenu 1">
            <a:extLst>
              <a:ext uri="{FF2B5EF4-FFF2-40B4-BE49-F238E27FC236}">
                <a16:creationId xmlns:a16="http://schemas.microsoft.com/office/drawing/2014/main" xmlns="" id="{1383A221-121D-2340-868C-84738C14C587}"/>
              </a:ext>
            </a:extLst>
          </p:cNvPr>
          <p:cNvSpPr txBox="1">
            <a:spLocks/>
          </p:cNvSpPr>
          <p:nvPr/>
        </p:nvSpPr>
        <p:spPr>
          <a:xfrm>
            <a:off x="6570617" y="1838697"/>
            <a:ext cx="3532715" cy="530337"/>
          </a:xfrm>
          <a:prstGeom prst="rect">
            <a:avLst/>
          </a:prstGeom>
        </p:spPr>
        <p:txBody>
          <a:bodyPr lIns="0" tIns="0" rIns="0" bIns="0"/>
          <a:lstStyle>
            <a:lvl1pPr marL="276225" indent="-276225" algn="l" defTabSz="457200" rtl="0" eaLnBrk="0" fontAlgn="base" hangingPunct="0">
              <a:spcBef>
                <a:spcPts val="800"/>
              </a:spcBef>
              <a:spcAft>
                <a:spcPct val="0"/>
              </a:spcAft>
              <a:buClr>
                <a:srgbClr val="CC006A"/>
              </a:buClr>
              <a:buSzPct val="100000"/>
              <a:buFont typeface="Lucida Grande"/>
              <a:buChar char="•"/>
              <a:defRPr sz="1800" kern="1200">
                <a:solidFill>
                  <a:schemeClr val="tx1"/>
                </a:solidFill>
                <a:latin typeface="Arial"/>
                <a:ea typeface="ＭＳ Ｐゴシック" charset="-128"/>
                <a:cs typeface="Arial"/>
              </a:defRPr>
            </a:lvl1pPr>
            <a:lvl2pPr marL="552450" indent="-268288" algn="l" defTabSz="457200" rtl="0" eaLnBrk="0" fontAlgn="base" hangingPunct="0">
              <a:spcBef>
                <a:spcPts val="400"/>
              </a:spcBef>
              <a:spcAft>
                <a:spcPct val="0"/>
              </a:spcAft>
              <a:buClr>
                <a:srgbClr val="CC006A"/>
              </a:buClr>
              <a:buFont typeface="Lucida Grande" pitchFamily="-84" charset="0"/>
              <a:buChar char="–"/>
              <a:defRPr sz="1600" kern="1200">
                <a:solidFill>
                  <a:schemeClr val="tx1"/>
                </a:solidFill>
                <a:latin typeface="Arial"/>
                <a:ea typeface="ＭＳ Ｐゴシック" charset="-128"/>
                <a:cs typeface="Arial"/>
              </a:defRPr>
            </a:lvl2pPr>
            <a:lvl3pPr marL="800100" indent="-231775" algn="l" defTabSz="457200" rtl="0" eaLnBrk="0" fontAlgn="base" hangingPunct="0">
              <a:spcBef>
                <a:spcPts val="400"/>
              </a:spcBef>
              <a:spcAft>
                <a:spcPct val="0"/>
              </a:spcAft>
              <a:buClr>
                <a:srgbClr val="CC006A"/>
              </a:buClr>
              <a:buSzPct val="100000"/>
              <a:buFont typeface="Arial"/>
              <a:buChar char="•"/>
              <a:defRPr sz="1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CC006A"/>
              </a:buClr>
              <a:buFont typeface="Arial" pitchFamily="-84" charset="0"/>
              <a:buChar char="–"/>
              <a:defRPr sz="14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CC006A"/>
              </a:buClr>
              <a:buFont typeface="Arial" pitchFamily="-84" charset="0"/>
              <a:buChar char="»"/>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10000"/>
              <a:buFont typeface="Lucida Grande"/>
              <a:buNone/>
            </a:pPr>
            <a:r>
              <a:rPr lang="fr-FR" sz="1400" b="1" dirty="0">
                <a:solidFill>
                  <a:prstClr val="black"/>
                </a:solidFill>
                <a:latin typeface="Calibri"/>
                <a:cs typeface="Calibri"/>
              </a:rPr>
              <a:t>Survie sans TH des patients traités</a:t>
            </a:r>
            <a:br>
              <a:rPr lang="fr-FR" sz="1400" b="1" dirty="0">
                <a:solidFill>
                  <a:prstClr val="black"/>
                </a:solidFill>
                <a:latin typeface="Calibri"/>
                <a:cs typeface="Calibri"/>
              </a:rPr>
            </a:br>
            <a:r>
              <a:rPr lang="fr-FR" sz="1400" b="1" dirty="0">
                <a:solidFill>
                  <a:prstClr val="black"/>
                </a:solidFill>
                <a:latin typeface="Calibri"/>
                <a:cs typeface="Calibri"/>
              </a:rPr>
              <a:t> versus non traités et sans réponse biologique</a:t>
            </a:r>
          </a:p>
        </p:txBody>
      </p:sp>
      <p:grpSp>
        <p:nvGrpSpPr>
          <p:cNvPr id="2" name="Grouper 1"/>
          <p:cNvGrpSpPr/>
          <p:nvPr/>
        </p:nvGrpSpPr>
        <p:grpSpPr>
          <a:xfrm>
            <a:off x="1856416" y="2451583"/>
            <a:ext cx="3981001" cy="2987802"/>
            <a:chOff x="246434" y="2451583"/>
            <a:chExt cx="3981001" cy="2987802"/>
          </a:xfrm>
        </p:grpSpPr>
        <p:pic>
          <p:nvPicPr>
            <p:cNvPr id="76" name="Image 75">
              <a:extLst>
                <a:ext uri="{FF2B5EF4-FFF2-40B4-BE49-F238E27FC236}">
                  <a16:creationId xmlns:a16="http://schemas.microsoft.com/office/drawing/2014/main" xmlns="" id="{28CD76A5-04B0-9C4F-9885-95DBEA981645}"/>
                </a:ext>
              </a:extLst>
            </p:cNvPr>
            <p:cNvPicPr>
              <a:picLocks noChangeAspect="1"/>
            </p:cNvPicPr>
            <p:nvPr/>
          </p:nvPicPr>
          <p:blipFill>
            <a:blip r:embed="rId3"/>
            <a:stretch>
              <a:fillRect/>
            </a:stretch>
          </p:blipFill>
          <p:spPr>
            <a:xfrm>
              <a:off x="610292" y="2574745"/>
              <a:ext cx="3308719" cy="2444938"/>
            </a:xfrm>
            <a:prstGeom prst="rect">
              <a:avLst/>
            </a:prstGeom>
          </p:spPr>
        </p:pic>
        <p:sp>
          <p:nvSpPr>
            <p:cNvPr id="77" name="ZoneTexte 76">
              <a:extLst>
                <a:ext uri="{FF2B5EF4-FFF2-40B4-BE49-F238E27FC236}">
                  <a16:creationId xmlns:a16="http://schemas.microsoft.com/office/drawing/2014/main" xmlns="" id="{00D29C2B-FD37-9A47-A86C-B23CEBB34FF2}"/>
                </a:ext>
              </a:extLst>
            </p:cNvPr>
            <p:cNvSpPr txBox="1"/>
            <p:nvPr/>
          </p:nvSpPr>
          <p:spPr>
            <a:xfrm>
              <a:off x="246434" y="2451583"/>
              <a:ext cx="396262"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100</a:t>
              </a:r>
            </a:p>
          </p:txBody>
        </p:sp>
        <p:sp>
          <p:nvSpPr>
            <p:cNvPr id="78" name="ZoneTexte 77">
              <a:extLst>
                <a:ext uri="{FF2B5EF4-FFF2-40B4-BE49-F238E27FC236}">
                  <a16:creationId xmlns:a16="http://schemas.microsoft.com/office/drawing/2014/main" xmlns="" id="{B0C1F97D-9C76-2F43-B119-994D542FE824}"/>
                </a:ext>
              </a:extLst>
            </p:cNvPr>
            <p:cNvSpPr txBox="1"/>
            <p:nvPr/>
          </p:nvSpPr>
          <p:spPr>
            <a:xfrm>
              <a:off x="316965" y="2970392"/>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90</a:t>
              </a:r>
            </a:p>
          </p:txBody>
        </p:sp>
        <p:sp>
          <p:nvSpPr>
            <p:cNvPr id="79" name="ZoneTexte 78">
              <a:extLst>
                <a:ext uri="{FF2B5EF4-FFF2-40B4-BE49-F238E27FC236}">
                  <a16:creationId xmlns:a16="http://schemas.microsoft.com/office/drawing/2014/main" xmlns="" id="{EA639C2F-B56B-D348-A2CC-AEAF48847F41}"/>
                </a:ext>
              </a:extLst>
            </p:cNvPr>
            <p:cNvSpPr txBox="1"/>
            <p:nvPr/>
          </p:nvSpPr>
          <p:spPr>
            <a:xfrm>
              <a:off x="316965" y="3482715"/>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80</a:t>
              </a:r>
            </a:p>
          </p:txBody>
        </p:sp>
        <p:sp>
          <p:nvSpPr>
            <p:cNvPr id="80" name="ZoneTexte 79">
              <a:extLst>
                <a:ext uri="{FF2B5EF4-FFF2-40B4-BE49-F238E27FC236}">
                  <a16:creationId xmlns:a16="http://schemas.microsoft.com/office/drawing/2014/main" xmlns="" id="{368FB0F9-8094-FB42-82B5-B0B7DA3D0F47}"/>
                </a:ext>
              </a:extLst>
            </p:cNvPr>
            <p:cNvSpPr txBox="1"/>
            <p:nvPr/>
          </p:nvSpPr>
          <p:spPr>
            <a:xfrm>
              <a:off x="316965" y="3995039"/>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70</a:t>
              </a:r>
            </a:p>
          </p:txBody>
        </p:sp>
        <p:sp>
          <p:nvSpPr>
            <p:cNvPr id="81" name="ZoneTexte 80">
              <a:extLst>
                <a:ext uri="{FF2B5EF4-FFF2-40B4-BE49-F238E27FC236}">
                  <a16:creationId xmlns:a16="http://schemas.microsoft.com/office/drawing/2014/main" xmlns="" id="{EA9E5035-3142-B644-9E9A-ADC0CC6AD423}"/>
                </a:ext>
              </a:extLst>
            </p:cNvPr>
            <p:cNvSpPr txBox="1"/>
            <p:nvPr/>
          </p:nvSpPr>
          <p:spPr>
            <a:xfrm>
              <a:off x="316965" y="4513847"/>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60</a:t>
              </a:r>
            </a:p>
          </p:txBody>
        </p:sp>
        <p:sp>
          <p:nvSpPr>
            <p:cNvPr id="82" name="ZoneTexte 81">
              <a:extLst>
                <a:ext uri="{FF2B5EF4-FFF2-40B4-BE49-F238E27FC236}">
                  <a16:creationId xmlns:a16="http://schemas.microsoft.com/office/drawing/2014/main" xmlns="" id="{485CEDE1-69A8-5546-8422-BCB40CAF0C39}"/>
                </a:ext>
              </a:extLst>
            </p:cNvPr>
            <p:cNvSpPr txBox="1"/>
            <p:nvPr/>
          </p:nvSpPr>
          <p:spPr>
            <a:xfrm>
              <a:off x="515097"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0</a:t>
              </a:r>
            </a:p>
          </p:txBody>
        </p:sp>
        <p:sp>
          <p:nvSpPr>
            <p:cNvPr id="83" name="ZoneTexte 82">
              <a:extLst>
                <a:ext uri="{FF2B5EF4-FFF2-40B4-BE49-F238E27FC236}">
                  <a16:creationId xmlns:a16="http://schemas.microsoft.com/office/drawing/2014/main" xmlns="" id="{D64F49CC-7C99-C445-A96B-D86B87FEC4E6}"/>
                </a:ext>
              </a:extLst>
            </p:cNvPr>
            <p:cNvSpPr txBox="1"/>
            <p:nvPr/>
          </p:nvSpPr>
          <p:spPr>
            <a:xfrm>
              <a:off x="845837"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1</a:t>
              </a:r>
            </a:p>
          </p:txBody>
        </p:sp>
        <p:sp>
          <p:nvSpPr>
            <p:cNvPr id="84" name="ZoneTexte 83">
              <a:extLst>
                <a:ext uri="{FF2B5EF4-FFF2-40B4-BE49-F238E27FC236}">
                  <a16:creationId xmlns:a16="http://schemas.microsoft.com/office/drawing/2014/main" xmlns="" id="{B9B273DD-C4A3-2740-83AF-7913AD0FF04E}"/>
                </a:ext>
              </a:extLst>
            </p:cNvPr>
            <p:cNvSpPr txBox="1"/>
            <p:nvPr/>
          </p:nvSpPr>
          <p:spPr>
            <a:xfrm>
              <a:off x="1170092"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2</a:t>
              </a:r>
            </a:p>
          </p:txBody>
        </p:sp>
        <p:sp>
          <p:nvSpPr>
            <p:cNvPr id="85" name="ZoneTexte 84">
              <a:extLst>
                <a:ext uri="{FF2B5EF4-FFF2-40B4-BE49-F238E27FC236}">
                  <a16:creationId xmlns:a16="http://schemas.microsoft.com/office/drawing/2014/main" xmlns="" id="{6EA3F0F7-1B6B-F740-954F-C27696ABB1E4}"/>
                </a:ext>
              </a:extLst>
            </p:cNvPr>
            <p:cNvSpPr txBox="1"/>
            <p:nvPr/>
          </p:nvSpPr>
          <p:spPr>
            <a:xfrm>
              <a:off x="1500832"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3</a:t>
              </a:r>
            </a:p>
          </p:txBody>
        </p:sp>
        <p:sp>
          <p:nvSpPr>
            <p:cNvPr id="86" name="ZoneTexte 85">
              <a:extLst>
                <a:ext uri="{FF2B5EF4-FFF2-40B4-BE49-F238E27FC236}">
                  <a16:creationId xmlns:a16="http://schemas.microsoft.com/office/drawing/2014/main" xmlns="" id="{F12E09AC-2057-1942-B12F-399B7EEBDC35}"/>
                </a:ext>
              </a:extLst>
            </p:cNvPr>
            <p:cNvSpPr txBox="1"/>
            <p:nvPr/>
          </p:nvSpPr>
          <p:spPr>
            <a:xfrm>
              <a:off x="1818602"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4</a:t>
              </a:r>
            </a:p>
          </p:txBody>
        </p:sp>
        <p:sp>
          <p:nvSpPr>
            <p:cNvPr id="87" name="ZoneTexte 86">
              <a:extLst>
                <a:ext uri="{FF2B5EF4-FFF2-40B4-BE49-F238E27FC236}">
                  <a16:creationId xmlns:a16="http://schemas.microsoft.com/office/drawing/2014/main" xmlns="" id="{DC46DD5A-9DEC-424B-804B-AAEBA97ABE91}"/>
                </a:ext>
              </a:extLst>
            </p:cNvPr>
            <p:cNvSpPr txBox="1"/>
            <p:nvPr/>
          </p:nvSpPr>
          <p:spPr>
            <a:xfrm>
              <a:off x="2149343"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5</a:t>
              </a:r>
            </a:p>
          </p:txBody>
        </p:sp>
        <p:sp>
          <p:nvSpPr>
            <p:cNvPr id="88" name="ZoneTexte 87">
              <a:extLst>
                <a:ext uri="{FF2B5EF4-FFF2-40B4-BE49-F238E27FC236}">
                  <a16:creationId xmlns:a16="http://schemas.microsoft.com/office/drawing/2014/main" xmlns="" id="{9F58666C-5233-7044-B3D2-53B1D57E6E6E}"/>
                </a:ext>
              </a:extLst>
            </p:cNvPr>
            <p:cNvSpPr txBox="1"/>
            <p:nvPr/>
          </p:nvSpPr>
          <p:spPr>
            <a:xfrm>
              <a:off x="2473599"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6</a:t>
              </a:r>
            </a:p>
          </p:txBody>
        </p:sp>
        <p:sp>
          <p:nvSpPr>
            <p:cNvPr id="89" name="ZoneTexte 88">
              <a:extLst>
                <a:ext uri="{FF2B5EF4-FFF2-40B4-BE49-F238E27FC236}">
                  <a16:creationId xmlns:a16="http://schemas.microsoft.com/office/drawing/2014/main" xmlns="" id="{B68674F6-DDF5-D241-B028-B8AC13E43E4B}"/>
                </a:ext>
              </a:extLst>
            </p:cNvPr>
            <p:cNvSpPr txBox="1"/>
            <p:nvPr/>
          </p:nvSpPr>
          <p:spPr>
            <a:xfrm>
              <a:off x="2810824"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7</a:t>
              </a:r>
            </a:p>
          </p:txBody>
        </p:sp>
        <p:sp>
          <p:nvSpPr>
            <p:cNvPr id="90" name="ZoneTexte 89">
              <a:extLst>
                <a:ext uri="{FF2B5EF4-FFF2-40B4-BE49-F238E27FC236}">
                  <a16:creationId xmlns:a16="http://schemas.microsoft.com/office/drawing/2014/main" xmlns="" id="{155857C5-2047-1C4F-9473-1497DB1D2F82}"/>
                </a:ext>
              </a:extLst>
            </p:cNvPr>
            <p:cNvSpPr txBox="1"/>
            <p:nvPr/>
          </p:nvSpPr>
          <p:spPr>
            <a:xfrm>
              <a:off x="3135080"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8</a:t>
              </a:r>
            </a:p>
          </p:txBody>
        </p:sp>
        <p:sp>
          <p:nvSpPr>
            <p:cNvPr id="91" name="ZoneTexte 90">
              <a:extLst>
                <a:ext uri="{FF2B5EF4-FFF2-40B4-BE49-F238E27FC236}">
                  <a16:creationId xmlns:a16="http://schemas.microsoft.com/office/drawing/2014/main" xmlns="" id="{FECD3F84-D1E4-9F4E-B291-22A2B946E313}"/>
                </a:ext>
              </a:extLst>
            </p:cNvPr>
            <p:cNvSpPr txBox="1"/>
            <p:nvPr/>
          </p:nvSpPr>
          <p:spPr>
            <a:xfrm>
              <a:off x="3465820"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9</a:t>
              </a:r>
            </a:p>
          </p:txBody>
        </p:sp>
        <p:sp>
          <p:nvSpPr>
            <p:cNvPr id="92" name="ZoneTexte 91">
              <a:extLst>
                <a:ext uri="{FF2B5EF4-FFF2-40B4-BE49-F238E27FC236}">
                  <a16:creationId xmlns:a16="http://schemas.microsoft.com/office/drawing/2014/main" xmlns="" id="{8D35EF43-3CF4-444B-80E9-90B73DB5915E}"/>
                </a:ext>
              </a:extLst>
            </p:cNvPr>
            <p:cNvSpPr txBox="1"/>
            <p:nvPr/>
          </p:nvSpPr>
          <p:spPr>
            <a:xfrm>
              <a:off x="3748324" y="5007516"/>
              <a:ext cx="325731"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10</a:t>
              </a:r>
            </a:p>
          </p:txBody>
        </p:sp>
        <p:sp>
          <p:nvSpPr>
            <p:cNvPr id="93" name="ZoneTexte 92">
              <a:extLst>
                <a:ext uri="{FF2B5EF4-FFF2-40B4-BE49-F238E27FC236}">
                  <a16:creationId xmlns:a16="http://schemas.microsoft.com/office/drawing/2014/main" xmlns="" id="{50F21358-A50F-BF44-806C-600F9CC06CCA}"/>
                </a:ext>
              </a:extLst>
            </p:cNvPr>
            <p:cNvSpPr txBox="1"/>
            <p:nvPr/>
          </p:nvSpPr>
          <p:spPr>
            <a:xfrm>
              <a:off x="2322916" y="2777256"/>
              <a:ext cx="556563" cy="246221"/>
            </a:xfrm>
            <a:prstGeom prst="rect">
              <a:avLst/>
            </a:prstGeom>
            <a:noFill/>
          </p:spPr>
          <p:txBody>
            <a:bodyPr wrap="none" rtlCol="0">
              <a:spAutoFit/>
            </a:bodyPr>
            <a:lstStyle/>
            <a:p>
              <a:pPr defTabSz="457200" fontAlgn="base">
                <a:spcBef>
                  <a:spcPct val="0"/>
                </a:spcBef>
                <a:spcAft>
                  <a:spcPct val="0"/>
                </a:spcAft>
              </a:pPr>
              <a:r>
                <a:rPr lang="fr-FR" sz="1000" b="1" dirty="0">
                  <a:solidFill>
                    <a:srgbClr val="4F81BD"/>
                  </a:solidFill>
                  <a:latin typeface="Arial" pitchFamily="-84" charset="0"/>
                  <a:ea typeface="ＭＳ Ｐゴシック" pitchFamily="-84" charset="-128"/>
                </a:rPr>
                <a:t>AUDC</a:t>
              </a:r>
            </a:p>
          </p:txBody>
        </p:sp>
        <p:sp>
          <p:nvSpPr>
            <p:cNvPr id="94" name="ZoneTexte 93">
              <a:extLst>
                <a:ext uri="{FF2B5EF4-FFF2-40B4-BE49-F238E27FC236}">
                  <a16:creationId xmlns:a16="http://schemas.microsoft.com/office/drawing/2014/main" xmlns="" id="{A8E3B397-4215-4243-B23B-90E38DE0A298}"/>
                </a:ext>
              </a:extLst>
            </p:cNvPr>
            <p:cNvSpPr txBox="1"/>
            <p:nvPr/>
          </p:nvSpPr>
          <p:spPr>
            <a:xfrm>
              <a:off x="1954455" y="5193164"/>
              <a:ext cx="646331" cy="246221"/>
            </a:xfrm>
            <a:prstGeom prst="rect">
              <a:avLst/>
            </a:prstGeom>
            <a:noFill/>
          </p:spPr>
          <p:txBody>
            <a:bodyPr wrap="none" rtlCol="0">
              <a:spAutoFit/>
            </a:bodyPr>
            <a:lstStyle/>
            <a:p>
              <a:pPr defTabSz="457200" fontAlgn="base">
                <a:spcBef>
                  <a:spcPct val="0"/>
                </a:spcBef>
                <a:spcAft>
                  <a:spcPct val="0"/>
                </a:spcAft>
              </a:pPr>
              <a:r>
                <a:rPr lang="fr-FR" sz="1000" b="1" dirty="0">
                  <a:solidFill>
                    <a:prstClr val="black"/>
                  </a:solidFill>
                  <a:latin typeface="Arial" pitchFamily="-84" charset="0"/>
                  <a:ea typeface="ＭＳ Ｐゴシック" pitchFamily="-84" charset="-128"/>
                </a:rPr>
                <a:t>Années</a:t>
              </a:r>
            </a:p>
          </p:txBody>
        </p:sp>
        <p:sp>
          <p:nvSpPr>
            <p:cNvPr id="95" name="ZoneTexte 94">
              <a:extLst>
                <a:ext uri="{FF2B5EF4-FFF2-40B4-BE49-F238E27FC236}">
                  <a16:creationId xmlns:a16="http://schemas.microsoft.com/office/drawing/2014/main" xmlns="" id="{95ACB09F-9410-DC45-BF61-3E003BEB2413}"/>
                </a:ext>
              </a:extLst>
            </p:cNvPr>
            <p:cNvSpPr txBox="1"/>
            <p:nvPr/>
          </p:nvSpPr>
          <p:spPr>
            <a:xfrm>
              <a:off x="3620887" y="3250052"/>
              <a:ext cx="580608" cy="246221"/>
            </a:xfrm>
            <a:prstGeom prst="rect">
              <a:avLst/>
            </a:prstGeom>
            <a:noFill/>
          </p:spPr>
          <p:txBody>
            <a:bodyPr wrap="none" rtlCol="0">
              <a:spAutoFit/>
            </a:bodyPr>
            <a:lstStyle/>
            <a:p>
              <a:pPr algn="ctr" defTabSz="457200" fontAlgn="base">
                <a:spcBef>
                  <a:spcPct val="0"/>
                </a:spcBef>
                <a:spcAft>
                  <a:spcPct val="0"/>
                </a:spcAft>
              </a:pPr>
              <a:r>
                <a:rPr lang="fr-FR" sz="1000" b="1" dirty="0">
                  <a:solidFill>
                    <a:srgbClr val="4F81BD"/>
                  </a:solidFill>
                  <a:latin typeface="Arial" pitchFamily="-84" charset="0"/>
                  <a:ea typeface="ＭＳ Ｐゴシック" pitchFamily="-84" charset="-128"/>
                </a:rPr>
                <a:t>79,7 %</a:t>
              </a:r>
            </a:p>
          </p:txBody>
        </p:sp>
        <p:sp>
          <p:nvSpPr>
            <p:cNvPr id="96" name="ZoneTexte 95">
              <a:extLst>
                <a:ext uri="{FF2B5EF4-FFF2-40B4-BE49-F238E27FC236}">
                  <a16:creationId xmlns:a16="http://schemas.microsoft.com/office/drawing/2014/main" xmlns="" id="{72739E77-E063-1F44-873C-2323B0FCA632}"/>
                </a:ext>
              </a:extLst>
            </p:cNvPr>
            <p:cNvSpPr txBox="1"/>
            <p:nvPr/>
          </p:nvSpPr>
          <p:spPr>
            <a:xfrm>
              <a:off x="3646827" y="4196878"/>
              <a:ext cx="580608" cy="246221"/>
            </a:xfrm>
            <a:prstGeom prst="rect">
              <a:avLst/>
            </a:prstGeom>
            <a:noFill/>
          </p:spPr>
          <p:txBody>
            <a:bodyPr wrap="none" rtlCol="0">
              <a:spAutoFit/>
            </a:bodyPr>
            <a:lstStyle/>
            <a:p>
              <a:pPr algn="ctr" defTabSz="457200" fontAlgn="base">
                <a:spcBef>
                  <a:spcPct val="0"/>
                </a:spcBef>
                <a:spcAft>
                  <a:spcPct val="0"/>
                </a:spcAft>
              </a:pPr>
              <a:r>
                <a:rPr lang="fr-FR" sz="1000" b="1" dirty="0">
                  <a:solidFill>
                    <a:srgbClr val="C0504D"/>
                  </a:solidFill>
                  <a:latin typeface="Arial" pitchFamily="-84" charset="0"/>
                  <a:ea typeface="ＭＳ Ｐゴシック" pitchFamily="-84" charset="-128"/>
                </a:rPr>
                <a:t>60,7 %</a:t>
              </a:r>
            </a:p>
          </p:txBody>
        </p:sp>
        <p:sp>
          <p:nvSpPr>
            <p:cNvPr id="97" name="ZoneTexte 96">
              <a:extLst>
                <a:ext uri="{FF2B5EF4-FFF2-40B4-BE49-F238E27FC236}">
                  <a16:creationId xmlns:a16="http://schemas.microsoft.com/office/drawing/2014/main" xmlns="" id="{5EA4277F-7B8C-D548-9510-3F1CDE27A77C}"/>
                </a:ext>
              </a:extLst>
            </p:cNvPr>
            <p:cNvSpPr txBox="1"/>
            <p:nvPr/>
          </p:nvSpPr>
          <p:spPr>
            <a:xfrm>
              <a:off x="774502" y="4676776"/>
              <a:ext cx="3021981" cy="230832"/>
            </a:xfrm>
            <a:prstGeom prst="rect">
              <a:avLst/>
            </a:prstGeom>
            <a:noFill/>
          </p:spPr>
          <p:txBody>
            <a:bodyPr wrap="none" rtlCol="0">
              <a:spAutoFit/>
            </a:bodyPr>
            <a:lstStyle/>
            <a:p>
              <a:pPr defTabSz="457200" fontAlgn="base">
                <a:spcBef>
                  <a:spcPct val="0"/>
                </a:spcBef>
                <a:spcAft>
                  <a:spcPct val="0"/>
                </a:spcAft>
              </a:pPr>
              <a:r>
                <a:rPr lang="fr-FR" sz="900" dirty="0">
                  <a:solidFill>
                    <a:prstClr val="black"/>
                  </a:solidFill>
                  <a:latin typeface="Arial" pitchFamily="-84" charset="0"/>
                  <a:ea typeface="ＭＳ Ｐゴシック" pitchFamily="-84" charset="-128"/>
                </a:rPr>
                <a:t>HR ajusté à l’AUDC : 0,46 ; IC</a:t>
              </a:r>
              <a:r>
                <a:rPr lang="fr-FR" sz="900" baseline="-25000" dirty="0">
                  <a:solidFill>
                    <a:prstClr val="black"/>
                  </a:solidFill>
                  <a:latin typeface="Arial" pitchFamily="-84" charset="0"/>
                  <a:ea typeface="ＭＳ Ｐゴシック" pitchFamily="-84" charset="-128"/>
                </a:rPr>
                <a:t>95</a:t>
              </a:r>
              <a:r>
                <a:rPr lang="fr-FR" sz="900" dirty="0">
                  <a:solidFill>
                    <a:prstClr val="black"/>
                  </a:solidFill>
                  <a:latin typeface="Arial" pitchFamily="-84" charset="0"/>
                  <a:ea typeface="ＭＳ Ｐゴシック" pitchFamily="-84" charset="-128"/>
                </a:rPr>
                <a:t> : 0,40-0,52 ; p &lt; 0,001</a:t>
              </a:r>
            </a:p>
          </p:txBody>
        </p:sp>
        <p:sp>
          <p:nvSpPr>
            <p:cNvPr id="98" name="ZoneTexte 97">
              <a:extLst>
                <a:ext uri="{FF2B5EF4-FFF2-40B4-BE49-F238E27FC236}">
                  <a16:creationId xmlns:a16="http://schemas.microsoft.com/office/drawing/2014/main" xmlns="" id="{8E49804B-18F2-7949-9A42-C66D2DA6A279}"/>
                </a:ext>
              </a:extLst>
            </p:cNvPr>
            <p:cNvSpPr txBox="1"/>
            <p:nvPr/>
          </p:nvSpPr>
          <p:spPr>
            <a:xfrm>
              <a:off x="1490252" y="3605825"/>
              <a:ext cx="790601" cy="246221"/>
            </a:xfrm>
            <a:prstGeom prst="rect">
              <a:avLst/>
            </a:prstGeom>
            <a:noFill/>
          </p:spPr>
          <p:txBody>
            <a:bodyPr wrap="none" rtlCol="0">
              <a:spAutoFit/>
            </a:bodyPr>
            <a:lstStyle/>
            <a:p>
              <a:pPr defTabSz="457200" fontAlgn="base">
                <a:spcBef>
                  <a:spcPct val="0"/>
                </a:spcBef>
                <a:spcAft>
                  <a:spcPct val="0"/>
                </a:spcAft>
              </a:pPr>
              <a:r>
                <a:rPr lang="fr-FR" sz="1000" b="1" dirty="0">
                  <a:solidFill>
                    <a:srgbClr val="C0504D"/>
                  </a:solidFill>
                  <a:latin typeface="Arial" pitchFamily="-84" charset="0"/>
                  <a:ea typeface="ＭＳ Ｐゴシック" pitchFamily="-84" charset="-128"/>
                </a:rPr>
                <a:t>Non-traité</a:t>
              </a:r>
            </a:p>
          </p:txBody>
        </p:sp>
      </p:grpSp>
      <p:grpSp>
        <p:nvGrpSpPr>
          <p:cNvPr id="4" name="Grouper 3"/>
          <p:cNvGrpSpPr/>
          <p:nvPr/>
        </p:nvGrpSpPr>
        <p:grpSpPr>
          <a:xfrm>
            <a:off x="6334379" y="2451583"/>
            <a:ext cx="4133216" cy="2987802"/>
            <a:chOff x="5038928" y="2451583"/>
            <a:chExt cx="4133216" cy="2987802"/>
          </a:xfrm>
        </p:grpSpPr>
        <p:pic>
          <p:nvPicPr>
            <p:cNvPr id="99" name="Image 98">
              <a:extLst>
                <a:ext uri="{FF2B5EF4-FFF2-40B4-BE49-F238E27FC236}">
                  <a16:creationId xmlns:a16="http://schemas.microsoft.com/office/drawing/2014/main" xmlns="" id="{52C82D36-E7FF-7941-A5AC-D8C37FA1B0BE}"/>
                </a:ext>
              </a:extLst>
            </p:cNvPr>
            <p:cNvPicPr>
              <a:picLocks noChangeAspect="1"/>
            </p:cNvPicPr>
            <p:nvPr/>
          </p:nvPicPr>
          <p:blipFill>
            <a:blip r:embed="rId4"/>
            <a:stretch>
              <a:fillRect/>
            </a:stretch>
          </p:blipFill>
          <p:spPr>
            <a:xfrm>
              <a:off x="5382732" y="2564543"/>
              <a:ext cx="3140136" cy="2455139"/>
            </a:xfrm>
            <a:prstGeom prst="rect">
              <a:avLst/>
            </a:prstGeom>
          </p:spPr>
        </p:pic>
        <p:sp>
          <p:nvSpPr>
            <p:cNvPr id="100" name="ZoneTexte 99">
              <a:extLst>
                <a:ext uri="{FF2B5EF4-FFF2-40B4-BE49-F238E27FC236}">
                  <a16:creationId xmlns:a16="http://schemas.microsoft.com/office/drawing/2014/main" xmlns="" id="{F19BDEC1-BAD5-6148-8FBC-CAE5081194E3}"/>
                </a:ext>
              </a:extLst>
            </p:cNvPr>
            <p:cNvSpPr txBox="1"/>
            <p:nvPr/>
          </p:nvSpPr>
          <p:spPr>
            <a:xfrm>
              <a:off x="5275166"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0</a:t>
              </a:r>
            </a:p>
          </p:txBody>
        </p:sp>
        <p:sp>
          <p:nvSpPr>
            <p:cNvPr id="101" name="ZoneTexte 100">
              <a:extLst>
                <a:ext uri="{FF2B5EF4-FFF2-40B4-BE49-F238E27FC236}">
                  <a16:creationId xmlns:a16="http://schemas.microsoft.com/office/drawing/2014/main" xmlns="" id="{931D5243-523F-AB4E-8CEB-F609D7E69CBF}"/>
                </a:ext>
              </a:extLst>
            </p:cNvPr>
            <p:cNvSpPr txBox="1"/>
            <p:nvPr/>
          </p:nvSpPr>
          <p:spPr>
            <a:xfrm>
              <a:off x="5605906"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1</a:t>
              </a:r>
            </a:p>
          </p:txBody>
        </p:sp>
        <p:sp>
          <p:nvSpPr>
            <p:cNvPr id="102" name="ZoneTexte 101">
              <a:extLst>
                <a:ext uri="{FF2B5EF4-FFF2-40B4-BE49-F238E27FC236}">
                  <a16:creationId xmlns:a16="http://schemas.microsoft.com/office/drawing/2014/main" xmlns="" id="{F9797069-ED08-704B-856A-E78384A4B527}"/>
                </a:ext>
              </a:extLst>
            </p:cNvPr>
            <p:cNvSpPr txBox="1"/>
            <p:nvPr/>
          </p:nvSpPr>
          <p:spPr>
            <a:xfrm>
              <a:off x="5930161"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2</a:t>
              </a:r>
            </a:p>
          </p:txBody>
        </p:sp>
        <p:sp>
          <p:nvSpPr>
            <p:cNvPr id="103" name="ZoneTexte 102">
              <a:extLst>
                <a:ext uri="{FF2B5EF4-FFF2-40B4-BE49-F238E27FC236}">
                  <a16:creationId xmlns:a16="http://schemas.microsoft.com/office/drawing/2014/main" xmlns="" id="{0334049D-0308-5C44-B3A2-D8DE8A0ECD82}"/>
                </a:ext>
              </a:extLst>
            </p:cNvPr>
            <p:cNvSpPr txBox="1"/>
            <p:nvPr/>
          </p:nvSpPr>
          <p:spPr>
            <a:xfrm>
              <a:off x="6247931"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3</a:t>
              </a:r>
            </a:p>
          </p:txBody>
        </p:sp>
        <p:sp>
          <p:nvSpPr>
            <p:cNvPr id="104" name="ZoneTexte 103">
              <a:extLst>
                <a:ext uri="{FF2B5EF4-FFF2-40B4-BE49-F238E27FC236}">
                  <a16:creationId xmlns:a16="http://schemas.microsoft.com/office/drawing/2014/main" xmlns="" id="{43267A7C-4BF5-CC4A-AE30-135D51C64857}"/>
                </a:ext>
              </a:extLst>
            </p:cNvPr>
            <p:cNvSpPr txBox="1"/>
            <p:nvPr/>
          </p:nvSpPr>
          <p:spPr>
            <a:xfrm>
              <a:off x="6565701"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4</a:t>
              </a:r>
            </a:p>
          </p:txBody>
        </p:sp>
        <p:sp>
          <p:nvSpPr>
            <p:cNvPr id="105" name="ZoneTexte 104">
              <a:extLst>
                <a:ext uri="{FF2B5EF4-FFF2-40B4-BE49-F238E27FC236}">
                  <a16:creationId xmlns:a16="http://schemas.microsoft.com/office/drawing/2014/main" xmlns="" id="{AC4E51EB-2DAF-124E-9A57-E17EA1902EA3}"/>
                </a:ext>
              </a:extLst>
            </p:cNvPr>
            <p:cNvSpPr txBox="1"/>
            <p:nvPr/>
          </p:nvSpPr>
          <p:spPr>
            <a:xfrm>
              <a:off x="6876987"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5</a:t>
              </a:r>
            </a:p>
          </p:txBody>
        </p:sp>
        <p:sp>
          <p:nvSpPr>
            <p:cNvPr id="106" name="ZoneTexte 105">
              <a:extLst>
                <a:ext uri="{FF2B5EF4-FFF2-40B4-BE49-F238E27FC236}">
                  <a16:creationId xmlns:a16="http://schemas.microsoft.com/office/drawing/2014/main" xmlns="" id="{961EDA84-62F6-F44D-BB0B-E6C558E7E786}"/>
                </a:ext>
              </a:extLst>
            </p:cNvPr>
            <p:cNvSpPr txBox="1"/>
            <p:nvPr/>
          </p:nvSpPr>
          <p:spPr>
            <a:xfrm>
              <a:off x="7188273"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6</a:t>
              </a:r>
            </a:p>
          </p:txBody>
        </p:sp>
        <p:sp>
          <p:nvSpPr>
            <p:cNvPr id="107" name="ZoneTexte 106">
              <a:extLst>
                <a:ext uri="{FF2B5EF4-FFF2-40B4-BE49-F238E27FC236}">
                  <a16:creationId xmlns:a16="http://schemas.microsoft.com/office/drawing/2014/main" xmlns="" id="{774C6A2C-F15D-CA44-A059-35E8685A1672}"/>
                </a:ext>
              </a:extLst>
            </p:cNvPr>
            <p:cNvSpPr txBox="1"/>
            <p:nvPr/>
          </p:nvSpPr>
          <p:spPr>
            <a:xfrm>
              <a:off x="7493181"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7</a:t>
              </a:r>
            </a:p>
          </p:txBody>
        </p:sp>
        <p:sp>
          <p:nvSpPr>
            <p:cNvPr id="108" name="ZoneTexte 107">
              <a:extLst>
                <a:ext uri="{FF2B5EF4-FFF2-40B4-BE49-F238E27FC236}">
                  <a16:creationId xmlns:a16="http://schemas.microsoft.com/office/drawing/2014/main" xmlns="" id="{77D40743-2A03-9A4A-B9F9-438DFD86DBAB}"/>
                </a:ext>
              </a:extLst>
            </p:cNvPr>
            <p:cNvSpPr txBox="1"/>
            <p:nvPr/>
          </p:nvSpPr>
          <p:spPr>
            <a:xfrm>
              <a:off x="7789309"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8</a:t>
              </a:r>
            </a:p>
          </p:txBody>
        </p:sp>
        <p:sp>
          <p:nvSpPr>
            <p:cNvPr id="109" name="ZoneTexte 108">
              <a:extLst>
                <a:ext uri="{FF2B5EF4-FFF2-40B4-BE49-F238E27FC236}">
                  <a16:creationId xmlns:a16="http://schemas.microsoft.com/office/drawing/2014/main" xmlns="" id="{5205BC74-B3AE-8D4A-AAAB-ECFFEC4E6C30}"/>
                </a:ext>
              </a:extLst>
            </p:cNvPr>
            <p:cNvSpPr txBox="1"/>
            <p:nvPr/>
          </p:nvSpPr>
          <p:spPr>
            <a:xfrm>
              <a:off x="8098973" y="5007516"/>
              <a:ext cx="255198"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9</a:t>
              </a:r>
            </a:p>
          </p:txBody>
        </p:sp>
        <p:sp>
          <p:nvSpPr>
            <p:cNvPr id="110" name="ZoneTexte 109">
              <a:extLst>
                <a:ext uri="{FF2B5EF4-FFF2-40B4-BE49-F238E27FC236}">
                  <a16:creationId xmlns:a16="http://schemas.microsoft.com/office/drawing/2014/main" xmlns="" id="{7630BD03-CBBB-E645-9655-50E4C493B9AE}"/>
                </a:ext>
              </a:extLst>
            </p:cNvPr>
            <p:cNvSpPr txBox="1"/>
            <p:nvPr/>
          </p:nvSpPr>
          <p:spPr>
            <a:xfrm>
              <a:off x="8359674" y="5007516"/>
              <a:ext cx="325731" cy="246221"/>
            </a:xfrm>
            <a:prstGeom prst="rect">
              <a:avLst/>
            </a:prstGeom>
            <a:noFill/>
          </p:spPr>
          <p:txBody>
            <a:bodyPr wrap="none" rtlCol="0">
              <a:spAutoFit/>
            </a:bodyPr>
            <a:lstStyle/>
            <a:p>
              <a:pPr algn="ctr" defTabSz="457200" fontAlgn="base">
                <a:spcBef>
                  <a:spcPct val="0"/>
                </a:spcBef>
                <a:spcAft>
                  <a:spcPct val="0"/>
                </a:spcAft>
              </a:pPr>
              <a:r>
                <a:rPr lang="fr-FR" sz="1000" dirty="0">
                  <a:solidFill>
                    <a:prstClr val="black"/>
                  </a:solidFill>
                  <a:latin typeface="Arial" pitchFamily="-84" charset="0"/>
                  <a:ea typeface="ＭＳ Ｐゴシック" pitchFamily="-84" charset="-128"/>
                </a:rPr>
                <a:t>10</a:t>
              </a:r>
            </a:p>
          </p:txBody>
        </p:sp>
        <p:sp>
          <p:nvSpPr>
            <p:cNvPr id="111" name="ZoneTexte 110">
              <a:extLst>
                <a:ext uri="{FF2B5EF4-FFF2-40B4-BE49-F238E27FC236}">
                  <a16:creationId xmlns:a16="http://schemas.microsoft.com/office/drawing/2014/main" xmlns="" id="{BD13F640-082C-724E-ABEB-F1A37BAD8847}"/>
                </a:ext>
              </a:extLst>
            </p:cNvPr>
            <p:cNvSpPr txBox="1"/>
            <p:nvPr/>
          </p:nvSpPr>
          <p:spPr>
            <a:xfrm>
              <a:off x="6714524" y="5193164"/>
              <a:ext cx="646331" cy="246221"/>
            </a:xfrm>
            <a:prstGeom prst="rect">
              <a:avLst/>
            </a:prstGeom>
            <a:noFill/>
          </p:spPr>
          <p:txBody>
            <a:bodyPr wrap="none" rtlCol="0">
              <a:spAutoFit/>
            </a:bodyPr>
            <a:lstStyle/>
            <a:p>
              <a:pPr defTabSz="457200" fontAlgn="base">
                <a:spcBef>
                  <a:spcPct val="0"/>
                </a:spcBef>
                <a:spcAft>
                  <a:spcPct val="0"/>
                </a:spcAft>
              </a:pPr>
              <a:r>
                <a:rPr lang="fr-FR" sz="1000" b="1" dirty="0">
                  <a:solidFill>
                    <a:prstClr val="black"/>
                  </a:solidFill>
                  <a:latin typeface="Arial" pitchFamily="-84" charset="0"/>
                  <a:ea typeface="ＭＳ Ｐゴシック" pitchFamily="-84" charset="-128"/>
                </a:rPr>
                <a:t>Années</a:t>
              </a:r>
            </a:p>
          </p:txBody>
        </p:sp>
        <p:sp>
          <p:nvSpPr>
            <p:cNvPr id="112" name="ZoneTexte 111">
              <a:extLst>
                <a:ext uri="{FF2B5EF4-FFF2-40B4-BE49-F238E27FC236}">
                  <a16:creationId xmlns:a16="http://schemas.microsoft.com/office/drawing/2014/main" xmlns="" id="{648CBF34-2F36-FE4D-8540-CE3C06A2DD80}"/>
                </a:ext>
              </a:extLst>
            </p:cNvPr>
            <p:cNvSpPr txBox="1"/>
            <p:nvPr/>
          </p:nvSpPr>
          <p:spPr>
            <a:xfrm>
              <a:off x="5038928" y="2451583"/>
              <a:ext cx="396262"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100</a:t>
              </a:r>
            </a:p>
          </p:txBody>
        </p:sp>
        <p:sp>
          <p:nvSpPr>
            <p:cNvPr id="113" name="ZoneTexte 112">
              <a:extLst>
                <a:ext uri="{FF2B5EF4-FFF2-40B4-BE49-F238E27FC236}">
                  <a16:creationId xmlns:a16="http://schemas.microsoft.com/office/drawing/2014/main" xmlns="" id="{0847D504-3D44-8D4A-AA7E-A21AFEE4C5DF}"/>
                </a:ext>
              </a:extLst>
            </p:cNvPr>
            <p:cNvSpPr txBox="1"/>
            <p:nvPr/>
          </p:nvSpPr>
          <p:spPr>
            <a:xfrm>
              <a:off x="5109459" y="2970392"/>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90</a:t>
              </a:r>
            </a:p>
          </p:txBody>
        </p:sp>
        <p:sp>
          <p:nvSpPr>
            <p:cNvPr id="114" name="ZoneTexte 113">
              <a:extLst>
                <a:ext uri="{FF2B5EF4-FFF2-40B4-BE49-F238E27FC236}">
                  <a16:creationId xmlns:a16="http://schemas.microsoft.com/office/drawing/2014/main" xmlns="" id="{B008DFEA-CA4B-8E47-9ACC-FBAAC9725368}"/>
                </a:ext>
              </a:extLst>
            </p:cNvPr>
            <p:cNvSpPr txBox="1"/>
            <p:nvPr/>
          </p:nvSpPr>
          <p:spPr>
            <a:xfrm>
              <a:off x="5109459" y="3482715"/>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80</a:t>
              </a:r>
            </a:p>
          </p:txBody>
        </p:sp>
        <p:sp>
          <p:nvSpPr>
            <p:cNvPr id="115" name="ZoneTexte 114">
              <a:extLst>
                <a:ext uri="{FF2B5EF4-FFF2-40B4-BE49-F238E27FC236}">
                  <a16:creationId xmlns:a16="http://schemas.microsoft.com/office/drawing/2014/main" xmlns="" id="{3B4A9323-274B-6B4F-B166-7F03AEDB40E5}"/>
                </a:ext>
              </a:extLst>
            </p:cNvPr>
            <p:cNvSpPr txBox="1"/>
            <p:nvPr/>
          </p:nvSpPr>
          <p:spPr>
            <a:xfrm>
              <a:off x="5109459" y="3995039"/>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70</a:t>
              </a:r>
            </a:p>
          </p:txBody>
        </p:sp>
        <p:sp>
          <p:nvSpPr>
            <p:cNvPr id="116" name="ZoneTexte 115">
              <a:extLst>
                <a:ext uri="{FF2B5EF4-FFF2-40B4-BE49-F238E27FC236}">
                  <a16:creationId xmlns:a16="http://schemas.microsoft.com/office/drawing/2014/main" xmlns="" id="{5D6DD523-FF79-1B44-AEEF-53912DC4E3A5}"/>
                </a:ext>
              </a:extLst>
            </p:cNvPr>
            <p:cNvSpPr txBox="1"/>
            <p:nvPr/>
          </p:nvSpPr>
          <p:spPr>
            <a:xfrm>
              <a:off x="5109459" y="4513847"/>
              <a:ext cx="325731" cy="246221"/>
            </a:xfrm>
            <a:prstGeom prst="rect">
              <a:avLst/>
            </a:prstGeom>
            <a:noFill/>
          </p:spPr>
          <p:txBody>
            <a:bodyPr wrap="none" rtlCol="0">
              <a:spAutoFit/>
            </a:bodyPr>
            <a:lstStyle/>
            <a:p>
              <a:pPr algn="r" defTabSz="457200" fontAlgn="base">
                <a:spcBef>
                  <a:spcPct val="0"/>
                </a:spcBef>
                <a:spcAft>
                  <a:spcPct val="0"/>
                </a:spcAft>
              </a:pPr>
              <a:r>
                <a:rPr lang="fr-FR" sz="1000" dirty="0">
                  <a:solidFill>
                    <a:prstClr val="black"/>
                  </a:solidFill>
                  <a:latin typeface="Arial" pitchFamily="-84" charset="0"/>
                  <a:ea typeface="ＭＳ Ｐゴシック" pitchFamily="-84" charset="-128"/>
                </a:rPr>
                <a:t>60</a:t>
              </a:r>
            </a:p>
          </p:txBody>
        </p:sp>
        <p:sp>
          <p:nvSpPr>
            <p:cNvPr id="117" name="ZoneTexte 116">
              <a:extLst>
                <a:ext uri="{FF2B5EF4-FFF2-40B4-BE49-F238E27FC236}">
                  <a16:creationId xmlns:a16="http://schemas.microsoft.com/office/drawing/2014/main" xmlns="" id="{890751E1-CF25-944E-8482-FDBE1E5A9C75}"/>
                </a:ext>
              </a:extLst>
            </p:cNvPr>
            <p:cNvSpPr txBox="1"/>
            <p:nvPr/>
          </p:nvSpPr>
          <p:spPr>
            <a:xfrm>
              <a:off x="6819492" y="2537308"/>
              <a:ext cx="1225015" cy="246221"/>
            </a:xfrm>
            <a:prstGeom prst="rect">
              <a:avLst/>
            </a:prstGeom>
            <a:noFill/>
          </p:spPr>
          <p:txBody>
            <a:bodyPr wrap="none" rtlCol="0">
              <a:spAutoFit/>
            </a:bodyPr>
            <a:lstStyle/>
            <a:p>
              <a:pPr defTabSz="457200" fontAlgn="base">
                <a:spcBef>
                  <a:spcPct val="0"/>
                </a:spcBef>
                <a:spcAft>
                  <a:spcPct val="0"/>
                </a:spcAft>
              </a:pPr>
              <a:r>
                <a:rPr lang="fr-FR" sz="1000" b="1" dirty="0">
                  <a:solidFill>
                    <a:srgbClr val="4F81BD"/>
                  </a:solidFill>
                  <a:latin typeface="Arial" pitchFamily="-84" charset="0"/>
                  <a:ea typeface="ＭＳ Ｐゴシック" pitchFamily="-84" charset="-128"/>
                </a:rPr>
                <a:t>AUDC répondeur</a:t>
              </a:r>
            </a:p>
          </p:txBody>
        </p:sp>
        <p:sp>
          <p:nvSpPr>
            <p:cNvPr id="118" name="ZoneTexte 117">
              <a:extLst>
                <a:ext uri="{FF2B5EF4-FFF2-40B4-BE49-F238E27FC236}">
                  <a16:creationId xmlns:a16="http://schemas.microsoft.com/office/drawing/2014/main" xmlns="" id="{7661D8FF-4C30-0146-8585-3A155C099273}"/>
                </a:ext>
              </a:extLst>
            </p:cNvPr>
            <p:cNvSpPr txBox="1"/>
            <p:nvPr/>
          </p:nvSpPr>
          <p:spPr>
            <a:xfrm>
              <a:off x="8075369" y="3728935"/>
              <a:ext cx="1096775" cy="400110"/>
            </a:xfrm>
            <a:prstGeom prst="rect">
              <a:avLst/>
            </a:prstGeom>
            <a:noFill/>
          </p:spPr>
          <p:txBody>
            <a:bodyPr wrap="none" rtlCol="0">
              <a:spAutoFit/>
            </a:bodyPr>
            <a:lstStyle/>
            <a:p>
              <a:pPr defTabSz="457200" fontAlgn="base">
                <a:spcBef>
                  <a:spcPct val="0"/>
                </a:spcBef>
                <a:spcAft>
                  <a:spcPct val="0"/>
                </a:spcAft>
              </a:pPr>
              <a:r>
                <a:rPr lang="fr-FR" sz="1000" b="1" dirty="0">
                  <a:solidFill>
                    <a:srgbClr val="9BBB59"/>
                  </a:solidFill>
                  <a:latin typeface="Arial" pitchFamily="-84" charset="0"/>
                  <a:ea typeface="ＭＳ Ｐゴシック" pitchFamily="-84" charset="-128"/>
                </a:rPr>
                <a:t>AUDC </a:t>
              </a:r>
              <a:br>
                <a:rPr lang="fr-FR" sz="1000" b="1" dirty="0">
                  <a:solidFill>
                    <a:srgbClr val="9BBB59"/>
                  </a:solidFill>
                  <a:latin typeface="Arial" pitchFamily="-84" charset="0"/>
                  <a:ea typeface="ＭＳ Ｐゴシック" pitchFamily="-84" charset="-128"/>
                </a:rPr>
              </a:br>
              <a:r>
                <a:rPr lang="fr-FR" sz="1000" b="1" dirty="0">
                  <a:solidFill>
                    <a:srgbClr val="9BBB59"/>
                  </a:solidFill>
                  <a:latin typeface="Arial" pitchFamily="-84" charset="0"/>
                  <a:ea typeface="ＭＳ Ｐゴシック" pitchFamily="-84" charset="-128"/>
                </a:rPr>
                <a:t>non-répondeur</a:t>
              </a:r>
            </a:p>
          </p:txBody>
        </p:sp>
        <p:sp>
          <p:nvSpPr>
            <p:cNvPr id="119" name="ZoneTexte 118">
              <a:extLst>
                <a:ext uri="{FF2B5EF4-FFF2-40B4-BE49-F238E27FC236}">
                  <a16:creationId xmlns:a16="http://schemas.microsoft.com/office/drawing/2014/main" xmlns="" id="{A59D1C87-67D0-2E4E-AFEE-48E0EA72C92D}"/>
                </a:ext>
              </a:extLst>
            </p:cNvPr>
            <p:cNvSpPr txBox="1"/>
            <p:nvPr/>
          </p:nvSpPr>
          <p:spPr>
            <a:xfrm>
              <a:off x="6308686" y="3339936"/>
              <a:ext cx="790601" cy="246221"/>
            </a:xfrm>
            <a:prstGeom prst="rect">
              <a:avLst/>
            </a:prstGeom>
            <a:noFill/>
          </p:spPr>
          <p:txBody>
            <a:bodyPr wrap="none" rtlCol="0">
              <a:spAutoFit/>
            </a:bodyPr>
            <a:lstStyle/>
            <a:p>
              <a:pPr defTabSz="457200" fontAlgn="base">
                <a:spcBef>
                  <a:spcPct val="0"/>
                </a:spcBef>
                <a:spcAft>
                  <a:spcPct val="0"/>
                </a:spcAft>
              </a:pPr>
              <a:r>
                <a:rPr lang="fr-FR" sz="1000" b="1" dirty="0">
                  <a:solidFill>
                    <a:srgbClr val="C0504D"/>
                  </a:solidFill>
                  <a:latin typeface="Arial" pitchFamily="-84" charset="0"/>
                  <a:ea typeface="ＭＳ Ｐゴシック" pitchFamily="-84" charset="-128"/>
                </a:rPr>
                <a:t>Non-traité</a:t>
              </a:r>
            </a:p>
          </p:txBody>
        </p:sp>
        <p:sp>
          <p:nvSpPr>
            <p:cNvPr id="120" name="ZoneTexte 119">
              <a:extLst>
                <a:ext uri="{FF2B5EF4-FFF2-40B4-BE49-F238E27FC236}">
                  <a16:creationId xmlns:a16="http://schemas.microsoft.com/office/drawing/2014/main" xmlns="" id="{ECEF6D5A-3ED3-1644-BD88-0615B357BE03}"/>
                </a:ext>
              </a:extLst>
            </p:cNvPr>
            <p:cNvSpPr txBox="1"/>
            <p:nvPr/>
          </p:nvSpPr>
          <p:spPr>
            <a:xfrm>
              <a:off x="5514425" y="4676776"/>
              <a:ext cx="1944763" cy="230832"/>
            </a:xfrm>
            <a:prstGeom prst="rect">
              <a:avLst/>
            </a:prstGeom>
            <a:noFill/>
          </p:spPr>
          <p:txBody>
            <a:bodyPr wrap="none" rtlCol="0">
              <a:spAutoFit/>
            </a:bodyPr>
            <a:lstStyle/>
            <a:p>
              <a:pPr defTabSz="457200" fontAlgn="base">
                <a:spcBef>
                  <a:spcPct val="0"/>
                </a:spcBef>
                <a:spcAft>
                  <a:spcPct val="0"/>
                </a:spcAft>
              </a:pPr>
              <a:r>
                <a:rPr lang="fr-FR" sz="900" dirty="0">
                  <a:solidFill>
                    <a:prstClr val="black"/>
                  </a:solidFill>
                  <a:latin typeface="Arial" pitchFamily="-84" charset="0"/>
                  <a:ea typeface="ＭＳ Ｐゴシック" pitchFamily="-84" charset="-128"/>
                </a:rPr>
                <a:t>p &lt; 0,001 pour toute comparaison</a:t>
              </a:r>
            </a:p>
          </p:txBody>
        </p:sp>
        <p:cxnSp>
          <p:nvCxnSpPr>
            <p:cNvPr id="121" name="Connecteur droit avec flèche 120">
              <a:extLst>
                <a:ext uri="{FF2B5EF4-FFF2-40B4-BE49-F238E27FC236}">
                  <a16:creationId xmlns:a16="http://schemas.microsoft.com/office/drawing/2014/main" xmlns="" id="{833877E6-F6BE-9342-BCE7-AA756F0E4F08}"/>
                </a:ext>
              </a:extLst>
            </p:cNvPr>
            <p:cNvCxnSpPr/>
            <p:nvPr/>
          </p:nvCxnSpPr>
          <p:spPr>
            <a:xfrm flipV="1">
              <a:off x="8608041" y="3194021"/>
              <a:ext cx="0" cy="438113"/>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grpSp>
      <p:sp>
        <p:nvSpPr>
          <p:cNvPr id="56" name="Espace réservé du numéro de diapositive 6">
            <a:extLst>
              <a:ext uri="{FF2B5EF4-FFF2-40B4-BE49-F238E27FC236}">
                <a16:creationId xmlns:a16="http://schemas.microsoft.com/office/drawing/2014/main" xmlns="" id="{EEB33E8C-C243-E647-BDEC-5E80218BC5E8}"/>
              </a:ext>
            </a:extLst>
          </p:cNvPr>
          <p:cNvSpPr>
            <a:spLocks noGrp="1"/>
          </p:cNvSpPr>
          <p:nvPr>
            <p:ph type="sldNum" sz="quarter" idx="4"/>
          </p:nvPr>
        </p:nvSpPr>
        <p:spPr>
          <a:xfrm>
            <a:off x="10132041" y="287904"/>
            <a:ext cx="381000" cy="381000"/>
          </a:xfrm>
        </p:spPr>
        <p:txBody>
          <a:bodyPr/>
          <a:lstStyle/>
          <a:p>
            <a:pPr>
              <a:defRPr/>
            </a:pPr>
            <a:r>
              <a:rPr lang="fr-FR" dirty="0"/>
              <a:t>6</a:t>
            </a:r>
          </a:p>
        </p:txBody>
      </p:sp>
    </p:spTree>
    <p:extLst>
      <p:ext uri="{BB962C8B-B14F-4D97-AF65-F5344CB8AC3E}">
        <p14:creationId xmlns:p14="http://schemas.microsoft.com/office/powerpoint/2010/main" val="405028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Move="1" noResize="1"/>
          </p:cNvSpPr>
          <p:nvPr>
            <p:ph type="title"/>
          </p:nvPr>
        </p:nvSpPr>
        <p:spPr/>
        <p:txBody>
          <a:bodyPr>
            <a:normAutofit/>
          </a:bodyPr>
          <a:lstStyle/>
          <a:p>
            <a:r>
              <a:rPr lang="en-US"/>
              <a:t>Transplant-Free Survival of Patients by ALP and Bilirubin</a:t>
            </a:r>
          </a:p>
        </p:txBody>
      </p:sp>
      <p:sp>
        <p:nvSpPr>
          <p:cNvPr id="4" name="Text Placeholder 3"/>
          <p:cNvSpPr>
            <a:spLocks noGrp="1" noSelect="1" noMove="1" noResize="1"/>
          </p:cNvSpPr>
          <p:nvPr>
            <p:ph type="body" sz="quarter" idx="10"/>
          </p:nvPr>
        </p:nvSpPr>
        <p:spPr/>
        <p:txBody>
          <a:bodyPr/>
          <a:lstStyle/>
          <a:p>
            <a:r>
              <a:rPr lang="pt-BR"/>
              <a:t>Lammers WJ, et al. </a:t>
            </a:r>
            <a:r>
              <a:rPr lang="pt-BR" i="1"/>
              <a:t>Gastroenterology</a:t>
            </a:r>
            <a:r>
              <a:rPr lang="pt-BR"/>
              <a:t>. 2014;147(6):1338-49.</a:t>
            </a:r>
            <a:endParaRPr lang="en-US"/>
          </a:p>
        </p:txBody>
      </p:sp>
      <p:sp>
        <p:nvSpPr>
          <p:cNvPr id="3" name="Rectangle 2"/>
          <p:cNvSpPr>
            <a:spLocks noSelect="1" noMove="1" noResize="1"/>
          </p:cNvSpPr>
          <p:nvPr/>
        </p:nvSpPr>
        <p:spPr>
          <a:xfrm>
            <a:off x="2940424" y="1048871"/>
            <a:ext cx="439270"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endParaRPr lang="en-US">
              <a:solidFill>
                <a:prstClr val="white"/>
              </a:solidFill>
            </a:endParaRPr>
          </a:p>
        </p:txBody>
      </p:sp>
      <p:pic>
        <p:nvPicPr>
          <p:cNvPr id="7" name="Picture 6"/>
          <p:cNvPicPr>
            <a:picLocks noSelect="1" noChangeAspect="1" noMove="1" noResize="1"/>
          </p:cNvPicPr>
          <p:nvPr/>
        </p:nvPicPr>
        <p:blipFill>
          <a:blip r:embed="rId4">
            <a:extLst>
              <a:ext uri="{28A0092B-C50C-407E-A947-70E740481C1C}">
                <a14:useLocalDpi xmlns:a14="http://schemas.microsoft.com/office/drawing/2010/main" val="0"/>
              </a:ext>
            </a:extLst>
          </a:blip>
          <a:stretch>
            <a:fillRect/>
          </a:stretch>
        </p:blipFill>
        <p:spPr>
          <a:xfrm>
            <a:off x="1524000" y="1007720"/>
            <a:ext cx="9144000" cy="4842560"/>
          </a:xfrm>
          <a:prstGeom prst="rect">
            <a:avLst/>
          </a:prstGeom>
        </p:spPr>
      </p:pic>
    </p:spTree>
    <p:custDataLst>
      <p:tags r:id="rId1"/>
    </p:custDataLst>
    <p:extLst>
      <p:ext uri="{BB962C8B-B14F-4D97-AF65-F5344CB8AC3E}">
        <p14:creationId xmlns:p14="http://schemas.microsoft.com/office/powerpoint/2010/main" val="224019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29835" y="1390039"/>
            <a:ext cx="9427635" cy="4697723"/>
          </a:xfrm>
          <a:prstGeom prst="rect">
            <a:avLst/>
          </a:prstGeom>
        </p:spPr>
      </p:pic>
      <p:sp>
        <p:nvSpPr>
          <p:cNvPr id="3" name="ZoneTexte 2"/>
          <p:cNvSpPr txBox="1"/>
          <p:nvPr/>
        </p:nvSpPr>
        <p:spPr>
          <a:xfrm>
            <a:off x="9226378" y="6318422"/>
            <a:ext cx="2621230" cy="369332"/>
          </a:xfrm>
          <a:prstGeom prst="rect">
            <a:avLst/>
          </a:prstGeom>
          <a:noFill/>
        </p:spPr>
        <p:txBody>
          <a:bodyPr wrap="none" rtlCol="0">
            <a:spAutoFit/>
          </a:bodyPr>
          <a:lstStyle/>
          <a:p>
            <a:r>
              <a:rPr lang="fr-FR" b="1" i="1" dirty="0" smtClean="0">
                <a:solidFill>
                  <a:prstClr val="black"/>
                </a:solidFill>
                <a:latin typeface="Arial" panose="020B0604020202020204" pitchFamily="34" charset="0"/>
                <a:cs typeface="Arial" panose="020B0604020202020204" pitchFamily="34" charset="0"/>
              </a:rPr>
              <a:t>Carey EJ, Lancet 2015</a:t>
            </a:r>
            <a:endParaRPr lang="fr-FR" b="1" i="1" dirty="0">
              <a:solidFill>
                <a:prstClr val="black"/>
              </a:solidFill>
              <a:latin typeface="Arial" panose="020B0604020202020204" pitchFamily="34" charset="0"/>
              <a:cs typeface="Arial" panose="020B0604020202020204" pitchFamily="34" charset="0"/>
            </a:endParaRPr>
          </a:p>
        </p:txBody>
      </p:sp>
      <p:sp>
        <p:nvSpPr>
          <p:cNvPr id="4" name="ZoneTexte 3"/>
          <p:cNvSpPr txBox="1"/>
          <p:nvPr/>
        </p:nvSpPr>
        <p:spPr>
          <a:xfrm>
            <a:off x="2963125" y="236049"/>
            <a:ext cx="6263253" cy="923330"/>
          </a:xfrm>
          <a:prstGeom prst="rect">
            <a:avLst/>
          </a:prstGeom>
          <a:noFill/>
        </p:spPr>
        <p:txBody>
          <a:bodyPr wrap="none" rtlCol="0">
            <a:spAutoFit/>
          </a:bodyPr>
          <a:lstStyle/>
          <a:p>
            <a:r>
              <a:rPr lang="fr-FR" sz="5400" b="1" dirty="0" smtClean="0">
                <a:solidFill>
                  <a:srgbClr val="5B9BD5">
                    <a:lumMod val="50000"/>
                  </a:srgbClr>
                </a:solidFill>
                <a:latin typeface="Arial" panose="020B0604020202020204" pitchFamily="34" charset="0"/>
                <a:cs typeface="Arial" panose="020B0604020202020204" pitchFamily="34" charset="0"/>
              </a:rPr>
              <a:t>Réponse à l’AUDC</a:t>
            </a:r>
            <a:endParaRPr lang="fr-FR" sz="5400" b="1" dirty="0">
              <a:solidFill>
                <a:srgbClr val="5B9BD5">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68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230129" y="1270747"/>
            <a:ext cx="10152805" cy="5109800"/>
          </a:xfrm>
          <a:prstGeom prst="rect">
            <a:avLst/>
          </a:prstGeom>
        </p:spPr>
      </p:pic>
      <p:sp>
        <p:nvSpPr>
          <p:cNvPr id="9" name="Rectangle 8"/>
          <p:cNvSpPr/>
          <p:nvPr/>
        </p:nvSpPr>
        <p:spPr>
          <a:xfrm>
            <a:off x="5979122" y="2401588"/>
            <a:ext cx="4415453" cy="482456"/>
          </a:xfrm>
          <a:prstGeom prst="rect">
            <a:avLst/>
          </a:prstGeom>
          <a:solidFill>
            <a:srgbClr val="FF0000">
              <a:alpha val="5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47535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26868" y="1204612"/>
            <a:ext cx="7870501" cy="4743600"/>
          </a:xfrm>
          <a:prstGeom prst="rect">
            <a:avLst/>
          </a:prstGeom>
        </p:spPr>
      </p:pic>
      <p:sp>
        <p:nvSpPr>
          <p:cNvPr id="4" name="ZoneTexte 3"/>
          <p:cNvSpPr txBox="1"/>
          <p:nvPr/>
        </p:nvSpPr>
        <p:spPr>
          <a:xfrm>
            <a:off x="6862119" y="6260757"/>
            <a:ext cx="4249881" cy="369332"/>
          </a:xfrm>
          <a:prstGeom prst="rect">
            <a:avLst/>
          </a:prstGeom>
          <a:noFill/>
        </p:spPr>
        <p:txBody>
          <a:bodyPr wrap="none" rtlCol="0">
            <a:spAutoFit/>
          </a:bodyPr>
          <a:lstStyle/>
          <a:p>
            <a:r>
              <a:rPr lang="fr-FR" b="1" i="1" dirty="0" err="1" smtClean="0">
                <a:latin typeface="Arial" panose="020B0604020202020204" pitchFamily="34" charset="0"/>
                <a:cs typeface="Arial" panose="020B0604020202020204" pitchFamily="34" charset="0"/>
              </a:rPr>
              <a:t>Lammers</a:t>
            </a:r>
            <a:r>
              <a:rPr lang="fr-FR" b="1" i="1" dirty="0" smtClean="0">
                <a:latin typeface="Arial" panose="020B0604020202020204" pitchFamily="34" charset="0"/>
                <a:cs typeface="Arial" panose="020B0604020202020204" pitchFamily="34" charset="0"/>
              </a:rPr>
              <a:t> WJ, </a:t>
            </a:r>
            <a:r>
              <a:rPr lang="fr-FR" b="1" i="1" dirty="0" err="1" smtClean="0">
                <a:latin typeface="Arial" panose="020B0604020202020204" pitchFamily="34" charset="0"/>
                <a:cs typeface="Arial" panose="020B0604020202020204" pitchFamily="34" charset="0"/>
              </a:rPr>
              <a:t>Gastroenterology</a:t>
            </a:r>
            <a:r>
              <a:rPr lang="fr-FR" b="1" i="1" dirty="0" smtClean="0">
                <a:latin typeface="Arial" panose="020B0604020202020204" pitchFamily="34" charset="0"/>
                <a:cs typeface="Arial" panose="020B0604020202020204" pitchFamily="34" charset="0"/>
              </a:rPr>
              <a:t> 2015</a:t>
            </a:r>
            <a:endParaRPr lang="fr-FR" b="1" i="1" dirty="0">
              <a:latin typeface="Arial" panose="020B0604020202020204" pitchFamily="34" charset="0"/>
              <a:cs typeface="Arial" panose="020B0604020202020204" pitchFamily="34" charset="0"/>
            </a:endParaRPr>
          </a:p>
        </p:txBody>
      </p:sp>
      <p:sp>
        <p:nvSpPr>
          <p:cNvPr id="5" name="ZoneTexte 4"/>
          <p:cNvSpPr txBox="1"/>
          <p:nvPr/>
        </p:nvSpPr>
        <p:spPr>
          <a:xfrm>
            <a:off x="206645" y="122626"/>
            <a:ext cx="11613949" cy="769441"/>
          </a:xfrm>
          <a:prstGeom prst="rect">
            <a:avLst/>
          </a:prstGeom>
          <a:noFill/>
        </p:spPr>
        <p:txBody>
          <a:bodyPr wrap="none" rtlCol="0">
            <a:spAutoFit/>
          </a:bodyPr>
          <a:lstStyle/>
          <a:p>
            <a:r>
              <a:rPr lang="fr-FR" sz="4400" b="1" dirty="0" smtClean="0">
                <a:solidFill>
                  <a:schemeClr val="accent1">
                    <a:lumMod val="50000"/>
                  </a:schemeClr>
                </a:solidFill>
                <a:latin typeface="Arial" panose="020B0604020202020204" pitchFamily="34" charset="0"/>
                <a:cs typeface="Arial" panose="020B0604020202020204" pitchFamily="34" charset="0"/>
              </a:rPr>
              <a:t>Prédire devenir sous AUDC: Score GLOBE</a:t>
            </a:r>
            <a:endParaRPr lang="fr-FR" sz="4400" b="1" dirty="0">
              <a:solidFill>
                <a:schemeClr val="accent1">
                  <a:lumMod val="50000"/>
                </a:schemeClr>
              </a:solidFill>
              <a:latin typeface="Arial" panose="020B0604020202020204" pitchFamily="34" charset="0"/>
              <a:cs typeface="Arial" panose="020B0604020202020204" pitchFamily="34" charset="0"/>
            </a:endParaRPr>
          </a:p>
        </p:txBody>
      </p:sp>
      <p:sp>
        <p:nvSpPr>
          <p:cNvPr id="6" name="ZoneTexte 5"/>
          <p:cNvSpPr txBox="1"/>
          <p:nvPr/>
        </p:nvSpPr>
        <p:spPr>
          <a:xfrm>
            <a:off x="206645" y="2364260"/>
            <a:ext cx="2677143" cy="1938992"/>
          </a:xfrm>
          <a:prstGeom prst="rect">
            <a:avLst/>
          </a:prstGeom>
          <a:noFill/>
          <a:ln w="57150">
            <a:solidFill>
              <a:srgbClr val="002060"/>
            </a:solidFill>
          </a:ln>
        </p:spPr>
        <p:txBody>
          <a:bodyPr wrap="none" rtlCol="0">
            <a:spAutoFit/>
          </a:bodyPr>
          <a:lstStyle/>
          <a:p>
            <a:r>
              <a:rPr lang="fr-FR" sz="2400" b="1" dirty="0" smtClean="0">
                <a:latin typeface="Arial" panose="020B0604020202020204" pitchFamily="34" charset="0"/>
                <a:cs typeface="Arial" panose="020B0604020202020204" pitchFamily="34" charset="0"/>
              </a:rPr>
              <a:t>Age </a:t>
            </a:r>
            <a:r>
              <a:rPr lang="fr-FR" b="1" i="1" dirty="0" err="1" smtClean="0">
                <a:latin typeface="Arial" panose="020B0604020202020204" pitchFamily="34" charset="0"/>
                <a:cs typeface="Arial" panose="020B0604020202020204" pitchFamily="34" charset="0"/>
              </a:rPr>
              <a:t>baseline</a:t>
            </a:r>
            <a:endParaRPr lang="fr-FR" b="1" i="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Bilirubine </a:t>
            </a:r>
            <a:r>
              <a:rPr lang="fr-FR" b="1" i="1" dirty="0" smtClean="0">
                <a:latin typeface="Arial" panose="020B0604020202020204" pitchFamily="34" charset="0"/>
                <a:cs typeface="Arial" panose="020B0604020202020204" pitchFamily="34" charset="0"/>
              </a:rPr>
              <a:t>à 1an</a:t>
            </a:r>
          </a:p>
          <a:p>
            <a:r>
              <a:rPr lang="fr-FR" sz="2400" b="1" dirty="0" smtClean="0">
                <a:latin typeface="Arial" panose="020B0604020202020204" pitchFamily="34" charset="0"/>
                <a:cs typeface="Arial" panose="020B0604020202020204" pitchFamily="34" charset="0"/>
              </a:rPr>
              <a:t>Albumine </a:t>
            </a:r>
            <a:r>
              <a:rPr lang="fr-FR" b="1" i="1" dirty="0">
                <a:latin typeface="Arial" panose="020B0604020202020204" pitchFamily="34" charset="0"/>
                <a:cs typeface="Arial" panose="020B0604020202020204" pitchFamily="34" charset="0"/>
              </a:rPr>
              <a:t>à 1an</a:t>
            </a:r>
            <a:endParaRPr lang="fr-FR" sz="2400" b="1" i="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Plaquettes </a:t>
            </a:r>
            <a:r>
              <a:rPr lang="fr-FR" b="1" i="1" dirty="0">
                <a:latin typeface="Arial" panose="020B0604020202020204" pitchFamily="34" charset="0"/>
                <a:cs typeface="Arial" panose="020B0604020202020204" pitchFamily="34" charset="0"/>
              </a:rPr>
              <a:t>à 1an</a:t>
            </a:r>
            <a:endParaRPr lang="fr-FR" sz="2400" b="1" i="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Ph Alcalines </a:t>
            </a:r>
            <a:r>
              <a:rPr lang="fr-FR" b="1" i="1" dirty="0">
                <a:latin typeface="Arial" panose="020B0604020202020204" pitchFamily="34" charset="0"/>
                <a:cs typeface="Arial" panose="020B0604020202020204" pitchFamily="34" charset="0"/>
              </a:rPr>
              <a:t>à </a:t>
            </a:r>
            <a:r>
              <a:rPr lang="fr-FR" b="1" i="1" dirty="0" smtClean="0">
                <a:latin typeface="Arial" panose="020B0604020202020204" pitchFamily="34" charset="0"/>
                <a:cs typeface="Arial" panose="020B0604020202020204" pitchFamily="34" charset="0"/>
              </a:rPr>
              <a:t>1an</a:t>
            </a:r>
          </a:p>
        </p:txBody>
      </p:sp>
      <p:sp>
        <p:nvSpPr>
          <p:cNvPr id="7" name="ZoneTexte 6"/>
          <p:cNvSpPr txBox="1"/>
          <p:nvPr/>
        </p:nvSpPr>
        <p:spPr>
          <a:xfrm>
            <a:off x="321276" y="4613189"/>
            <a:ext cx="2089931" cy="369332"/>
          </a:xfrm>
          <a:prstGeom prst="rect">
            <a:avLst/>
          </a:prstGeom>
          <a:noFill/>
        </p:spPr>
        <p:txBody>
          <a:bodyPr wrap="none" rtlCol="0">
            <a:spAutoFit/>
          </a:bodyPr>
          <a:lstStyle/>
          <a:p>
            <a:r>
              <a:rPr lang="fr-FR" dirty="0" smtClean="0"/>
              <a:t>www.globalpbc.com</a:t>
            </a:r>
            <a:endParaRPr lang="fr-FR" dirty="0"/>
          </a:p>
        </p:txBody>
      </p:sp>
    </p:spTree>
    <p:extLst>
      <p:ext uri="{BB962C8B-B14F-4D97-AF65-F5344CB8AC3E}">
        <p14:creationId xmlns:p14="http://schemas.microsoft.com/office/powerpoint/2010/main" val="154014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6704" y="277994"/>
            <a:ext cx="11391260" cy="1569660"/>
          </a:xfrm>
          <a:prstGeom prst="rect">
            <a:avLst/>
          </a:prstGeom>
          <a:noFill/>
        </p:spPr>
        <p:txBody>
          <a:bodyPr wrap="none" rtlCol="0">
            <a:spAutoFit/>
          </a:bodyPr>
          <a:lstStyle/>
          <a:p>
            <a:r>
              <a:rPr lang="fr-FR" sz="4800" b="1" dirty="0">
                <a:solidFill>
                  <a:schemeClr val="accent1">
                    <a:lumMod val="50000"/>
                  </a:schemeClr>
                </a:solidFill>
                <a:latin typeface="Arial" panose="020B0604020202020204" pitchFamily="34" charset="0"/>
                <a:cs typeface="Arial" panose="020B0604020202020204" pitchFamily="34" charset="0"/>
              </a:rPr>
              <a:t>I</a:t>
            </a:r>
            <a:r>
              <a:rPr lang="fr-FR" sz="4800" b="1" dirty="0" smtClean="0">
                <a:solidFill>
                  <a:schemeClr val="accent1">
                    <a:lumMod val="50000"/>
                  </a:schemeClr>
                </a:solidFill>
                <a:latin typeface="Arial" panose="020B0604020202020204" pitchFamily="34" charset="0"/>
                <a:cs typeface="Arial" panose="020B0604020202020204" pitchFamily="34" charset="0"/>
              </a:rPr>
              <a:t>l faut suivre ces patients avec rigueur</a:t>
            </a:r>
          </a:p>
          <a:p>
            <a:r>
              <a:rPr lang="fr-FR" sz="4800" b="1" dirty="0" smtClean="0">
                <a:solidFill>
                  <a:schemeClr val="accent1">
                    <a:lumMod val="50000"/>
                  </a:schemeClr>
                </a:solidFill>
                <a:latin typeface="Arial" panose="020B0604020202020204" pitchFamily="34" charset="0"/>
                <a:cs typeface="Arial" panose="020B0604020202020204" pitchFamily="34" charset="0"/>
              </a:rPr>
              <a:t>				Risque de CHC</a:t>
            </a:r>
            <a:endParaRPr lang="fr-FR" sz="4800" b="1" dirty="0">
              <a:solidFill>
                <a:schemeClr val="accent1">
                  <a:lumMod val="50000"/>
                </a:schemeClr>
              </a:solidFill>
              <a:latin typeface="Arial" panose="020B0604020202020204" pitchFamily="34" charset="0"/>
              <a:cs typeface="Arial" panose="020B0604020202020204" pitchFamily="34" charset="0"/>
            </a:endParaRPr>
          </a:p>
        </p:txBody>
      </p:sp>
      <p:sp>
        <p:nvSpPr>
          <p:cNvPr id="3" name="ZoneTexte 2"/>
          <p:cNvSpPr txBox="1"/>
          <p:nvPr/>
        </p:nvSpPr>
        <p:spPr>
          <a:xfrm>
            <a:off x="9118833" y="6325299"/>
            <a:ext cx="2386231" cy="369332"/>
          </a:xfrm>
          <a:prstGeom prst="rect">
            <a:avLst/>
          </a:prstGeom>
          <a:noFill/>
        </p:spPr>
        <p:txBody>
          <a:bodyPr wrap="none" rtlCol="0">
            <a:spAutoFit/>
          </a:bodyPr>
          <a:lstStyle/>
          <a:p>
            <a:r>
              <a:rPr lang="fr-FR" b="1" i="1" dirty="0" err="1" smtClean="0">
                <a:latin typeface="Arial" panose="020B0604020202020204" pitchFamily="34" charset="0"/>
                <a:cs typeface="Arial" panose="020B0604020202020204" pitchFamily="34" charset="0"/>
              </a:rPr>
              <a:t>Trivedi</a:t>
            </a:r>
            <a:r>
              <a:rPr lang="fr-FR" b="1" i="1" dirty="0" smtClean="0">
                <a:latin typeface="Arial" panose="020B0604020202020204" pitchFamily="34" charset="0"/>
                <a:cs typeface="Arial" panose="020B0604020202020204" pitchFamily="34" charset="0"/>
              </a:rPr>
              <a:t> PJ, Gut 2016</a:t>
            </a:r>
            <a:endParaRPr lang="fr-FR" b="1" i="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41780" y="2097248"/>
            <a:ext cx="11486184" cy="3543519"/>
          </a:xfrm>
          <a:prstGeom prst="rect">
            <a:avLst/>
          </a:prstGeom>
        </p:spPr>
      </p:pic>
    </p:spTree>
    <p:extLst>
      <p:ext uri="{BB962C8B-B14F-4D97-AF65-F5344CB8AC3E}">
        <p14:creationId xmlns:p14="http://schemas.microsoft.com/office/powerpoint/2010/main" val="78584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6704" y="277994"/>
            <a:ext cx="11391260" cy="1569660"/>
          </a:xfrm>
          <a:prstGeom prst="rect">
            <a:avLst/>
          </a:prstGeom>
          <a:noFill/>
        </p:spPr>
        <p:txBody>
          <a:bodyPr wrap="none" rtlCol="0">
            <a:spAutoFit/>
          </a:bodyPr>
          <a:lstStyle/>
          <a:p>
            <a:r>
              <a:rPr lang="fr-FR" sz="4800" b="1" dirty="0">
                <a:solidFill>
                  <a:schemeClr val="accent1">
                    <a:lumMod val="50000"/>
                  </a:schemeClr>
                </a:solidFill>
                <a:latin typeface="Arial" panose="020B0604020202020204" pitchFamily="34" charset="0"/>
                <a:cs typeface="Arial" panose="020B0604020202020204" pitchFamily="34" charset="0"/>
              </a:rPr>
              <a:t>I</a:t>
            </a:r>
            <a:r>
              <a:rPr lang="fr-FR" sz="4800" b="1" dirty="0" smtClean="0">
                <a:solidFill>
                  <a:schemeClr val="accent1">
                    <a:lumMod val="50000"/>
                  </a:schemeClr>
                </a:solidFill>
                <a:latin typeface="Arial" panose="020B0604020202020204" pitchFamily="34" charset="0"/>
                <a:cs typeface="Arial" panose="020B0604020202020204" pitchFamily="34" charset="0"/>
              </a:rPr>
              <a:t>l faut suivre ces patients avec rigueur</a:t>
            </a:r>
          </a:p>
          <a:p>
            <a:r>
              <a:rPr lang="fr-FR" sz="4800" b="1" dirty="0" smtClean="0">
                <a:solidFill>
                  <a:schemeClr val="accent1">
                    <a:lumMod val="50000"/>
                  </a:schemeClr>
                </a:solidFill>
                <a:latin typeface="Arial" panose="020B0604020202020204" pitchFamily="34" charset="0"/>
                <a:cs typeface="Arial" panose="020B0604020202020204" pitchFamily="34" charset="0"/>
              </a:rPr>
              <a:t>				Risque de CHC</a:t>
            </a:r>
            <a:endParaRPr lang="fr-FR" sz="4800" b="1" dirty="0">
              <a:solidFill>
                <a:schemeClr val="accent1">
                  <a:lumMod val="50000"/>
                </a:schemeClr>
              </a:solidFill>
              <a:latin typeface="Arial" panose="020B0604020202020204" pitchFamily="34" charset="0"/>
              <a:cs typeface="Arial" panose="020B0604020202020204" pitchFamily="34" charset="0"/>
            </a:endParaRPr>
          </a:p>
        </p:txBody>
      </p:sp>
      <p:sp>
        <p:nvSpPr>
          <p:cNvPr id="3" name="ZoneTexte 2"/>
          <p:cNvSpPr txBox="1"/>
          <p:nvPr/>
        </p:nvSpPr>
        <p:spPr>
          <a:xfrm>
            <a:off x="9118833" y="6325299"/>
            <a:ext cx="2386231" cy="369332"/>
          </a:xfrm>
          <a:prstGeom prst="rect">
            <a:avLst/>
          </a:prstGeom>
          <a:noFill/>
        </p:spPr>
        <p:txBody>
          <a:bodyPr wrap="none" rtlCol="0">
            <a:spAutoFit/>
          </a:bodyPr>
          <a:lstStyle/>
          <a:p>
            <a:r>
              <a:rPr lang="fr-FR" b="1" i="1" dirty="0" err="1" smtClean="0">
                <a:latin typeface="Arial" panose="020B0604020202020204" pitchFamily="34" charset="0"/>
                <a:cs typeface="Arial" panose="020B0604020202020204" pitchFamily="34" charset="0"/>
              </a:rPr>
              <a:t>Trivedi</a:t>
            </a:r>
            <a:r>
              <a:rPr lang="fr-FR" b="1" i="1" dirty="0" smtClean="0">
                <a:latin typeface="Arial" panose="020B0604020202020204" pitchFamily="34" charset="0"/>
                <a:cs typeface="Arial" panose="020B0604020202020204" pitchFamily="34" charset="0"/>
              </a:rPr>
              <a:t> PJ, Gut 2016</a:t>
            </a:r>
            <a:endParaRPr lang="fr-FR" b="1" i="1"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311835" y="2273643"/>
            <a:ext cx="11316129" cy="3418703"/>
          </a:xfrm>
          <a:prstGeom prst="rect">
            <a:avLst/>
          </a:prstGeom>
        </p:spPr>
      </p:pic>
    </p:spTree>
    <p:extLst>
      <p:ext uri="{BB962C8B-B14F-4D97-AF65-F5344CB8AC3E}">
        <p14:creationId xmlns:p14="http://schemas.microsoft.com/office/powerpoint/2010/main" val="217958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6704" y="277994"/>
            <a:ext cx="11391260" cy="1569660"/>
          </a:xfrm>
          <a:prstGeom prst="rect">
            <a:avLst/>
          </a:prstGeom>
          <a:noFill/>
        </p:spPr>
        <p:txBody>
          <a:bodyPr wrap="none" rtlCol="0">
            <a:spAutoFit/>
          </a:bodyPr>
          <a:lstStyle/>
          <a:p>
            <a:r>
              <a:rPr lang="fr-FR" sz="4800" b="1" dirty="0">
                <a:solidFill>
                  <a:schemeClr val="accent1">
                    <a:lumMod val="50000"/>
                  </a:schemeClr>
                </a:solidFill>
                <a:latin typeface="Arial" panose="020B0604020202020204" pitchFamily="34" charset="0"/>
                <a:cs typeface="Arial" panose="020B0604020202020204" pitchFamily="34" charset="0"/>
              </a:rPr>
              <a:t>I</a:t>
            </a:r>
            <a:r>
              <a:rPr lang="fr-FR" sz="4800" b="1" dirty="0" smtClean="0">
                <a:solidFill>
                  <a:schemeClr val="accent1">
                    <a:lumMod val="50000"/>
                  </a:schemeClr>
                </a:solidFill>
                <a:latin typeface="Arial" panose="020B0604020202020204" pitchFamily="34" charset="0"/>
                <a:cs typeface="Arial" panose="020B0604020202020204" pitchFamily="34" charset="0"/>
              </a:rPr>
              <a:t>l faut suivre ces patients avec rigueur</a:t>
            </a:r>
          </a:p>
          <a:p>
            <a:r>
              <a:rPr lang="fr-FR" sz="4800" b="1" dirty="0" smtClean="0">
                <a:solidFill>
                  <a:schemeClr val="accent1">
                    <a:lumMod val="50000"/>
                  </a:schemeClr>
                </a:solidFill>
                <a:latin typeface="Arial" panose="020B0604020202020204" pitchFamily="34" charset="0"/>
                <a:cs typeface="Arial" panose="020B0604020202020204" pitchFamily="34" charset="0"/>
              </a:rPr>
              <a:t>				Risque de CHC</a:t>
            </a:r>
            <a:endParaRPr lang="fr-FR" sz="4800" b="1" dirty="0">
              <a:solidFill>
                <a:schemeClr val="accent1">
                  <a:lumMod val="50000"/>
                </a:schemeClr>
              </a:solidFill>
              <a:latin typeface="Arial" panose="020B0604020202020204" pitchFamily="34" charset="0"/>
              <a:cs typeface="Arial" panose="020B0604020202020204" pitchFamily="34" charset="0"/>
            </a:endParaRPr>
          </a:p>
        </p:txBody>
      </p:sp>
      <p:sp>
        <p:nvSpPr>
          <p:cNvPr id="3" name="ZoneTexte 2"/>
          <p:cNvSpPr txBox="1"/>
          <p:nvPr/>
        </p:nvSpPr>
        <p:spPr>
          <a:xfrm>
            <a:off x="9118833" y="6325299"/>
            <a:ext cx="2386231" cy="369332"/>
          </a:xfrm>
          <a:prstGeom prst="rect">
            <a:avLst/>
          </a:prstGeom>
          <a:noFill/>
        </p:spPr>
        <p:txBody>
          <a:bodyPr wrap="none" rtlCol="0">
            <a:spAutoFit/>
          </a:bodyPr>
          <a:lstStyle/>
          <a:p>
            <a:r>
              <a:rPr lang="fr-FR" b="1" i="1" dirty="0" err="1" smtClean="0">
                <a:latin typeface="Arial" panose="020B0604020202020204" pitchFamily="34" charset="0"/>
                <a:cs typeface="Arial" panose="020B0604020202020204" pitchFamily="34" charset="0"/>
              </a:rPr>
              <a:t>Trivedi</a:t>
            </a:r>
            <a:r>
              <a:rPr lang="fr-FR" b="1" i="1" dirty="0" smtClean="0">
                <a:latin typeface="Arial" panose="020B0604020202020204" pitchFamily="34" charset="0"/>
                <a:cs typeface="Arial" panose="020B0604020202020204" pitchFamily="34" charset="0"/>
              </a:rPr>
              <a:t> PJ, Gut 2016</a:t>
            </a:r>
            <a:endParaRPr lang="fr-FR" b="1" i="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647195" y="1958047"/>
            <a:ext cx="7681260" cy="4621253"/>
          </a:xfrm>
          <a:prstGeom prst="rect">
            <a:avLst/>
          </a:prstGeom>
        </p:spPr>
      </p:pic>
    </p:spTree>
    <p:extLst>
      <p:ext uri="{BB962C8B-B14F-4D97-AF65-F5344CB8AC3E}">
        <p14:creationId xmlns:p14="http://schemas.microsoft.com/office/powerpoint/2010/main" val="21420982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2822" y="351379"/>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sp>
        <p:nvSpPr>
          <p:cNvPr id="4" name="ZoneTexte 3"/>
          <p:cNvSpPr txBox="1"/>
          <p:nvPr/>
        </p:nvSpPr>
        <p:spPr>
          <a:xfrm>
            <a:off x="222421" y="905377"/>
            <a:ext cx="1252266" cy="369332"/>
          </a:xfrm>
          <a:prstGeom prst="rect">
            <a:avLst/>
          </a:prstGeom>
          <a:noFill/>
        </p:spPr>
        <p:txBody>
          <a:bodyPr wrap="none" rtlCol="0">
            <a:spAutoFit/>
          </a:bodyPr>
          <a:lstStyle/>
          <a:p>
            <a:r>
              <a:rPr lang="fr-FR" dirty="0" smtClean="0">
                <a:solidFill>
                  <a:srgbClr val="FF0000"/>
                </a:solidFill>
              </a:rPr>
              <a:t>POISE 2016</a:t>
            </a:r>
            <a:endParaRPr lang="fr-FR" dirty="0">
              <a:solidFill>
                <a:srgbClr val="FF0000"/>
              </a:solidFill>
            </a:endParaRPr>
          </a:p>
        </p:txBody>
      </p:sp>
      <p:pic>
        <p:nvPicPr>
          <p:cNvPr id="5" name="Image 4"/>
          <p:cNvPicPr>
            <a:picLocks noChangeAspect="1"/>
          </p:cNvPicPr>
          <p:nvPr/>
        </p:nvPicPr>
        <p:blipFill>
          <a:blip r:embed="rId2"/>
          <a:stretch>
            <a:fillRect/>
          </a:stretch>
        </p:blipFill>
        <p:spPr>
          <a:xfrm>
            <a:off x="4695269" y="1925498"/>
            <a:ext cx="6706974" cy="4186977"/>
          </a:xfrm>
          <a:prstGeom prst="rect">
            <a:avLst/>
          </a:prstGeom>
        </p:spPr>
      </p:pic>
      <p:pic>
        <p:nvPicPr>
          <p:cNvPr id="6" name="Image 5"/>
          <p:cNvPicPr>
            <a:picLocks noChangeAspect="1"/>
          </p:cNvPicPr>
          <p:nvPr/>
        </p:nvPicPr>
        <p:blipFill>
          <a:blip r:embed="rId3"/>
          <a:stretch>
            <a:fillRect/>
          </a:stretch>
        </p:blipFill>
        <p:spPr>
          <a:xfrm>
            <a:off x="313037" y="1274709"/>
            <a:ext cx="4768581" cy="2619665"/>
          </a:xfrm>
          <a:prstGeom prst="rect">
            <a:avLst/>
          </a:prstGeom>
        </p:spPr>
      </p:pic>
      <p:sp>
        <p:nvSpPr>
          <p:cNvPr id="7" name="ZoneTexte 6"/>
          <p:cNvSpPr txBox="1"/>
          <p:nvPr/>
        </p:nvSpPr>
        <p:spPr>
          <a:xfrm>
            <a:off x="965780" y="4172427"/>
            <a:ext cx="3156633" cy="830997"/>
          </a:xfrm>
          <a:prstGeom prst="rect">
            <a:avLst/>
          </a:prstGeom>
          <a:noFill/>
          <a:ln w="57150">
            <a:solidFill>
              <a:srgbClr val="002060"/>
            </a:solidFill>
          </a:ln>
        </p:spPr>
        <p:txBody>
          <a:bodyPr wrap="none" rtlCol="0">
            <a:spAutoFit/>
          </a:bodyPr>
          <a:lstStyle/>
          <a:p>
            <a:r>
              <a:rPr lang="fr-FR" sz="2400" b="1" dirty="0" smtClean="0">
                <a:latin typeface="Arial" panose="020B0604020202020204" pitchFamily="34" charset="0"/>
                <a:cs typeface="Arial" panose="020B0604020202020204" pitchFamily="34" charset="0"/>
              </a:rPr>
              <a:t>Acide </a:t>
            </a:r>
            <a:r>
              <a:rPr lang="fr-FR" sz="2400" b="1" dirty="0" err="1" smtClean="0">
                <a:latin typeface="Arial" panose="020B0604020202020204" pitchFamily="34" charset="0"/>
                <a:cs typeface="Arial" panose="020B0604020202020204" pitchFamily="34" charset="0"/>
              </a:rPr>
              <a:t>Obéticholique</a:t>
            </a:r>
            <a:endParaRPr lang="fr-FR" sz="2400" b="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Agoniste FXR</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4330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2822" y="351379"/>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205944" y="1951247"/>
            <a:ext cx="5009459" cy="3597692"/>
          </a:xfrm>
          <a:prstGeom prst="rect">
            <a:avLst/>
          </a:prstGeom>
        </p:spPr>
      </p:pic>
      <p:pic>
        <p:nvPicPr>
          <p:cNvPr id="7" name="Image 6"/>
          <p:cNvPicPr>
            <a:picLocks noChangeAspect="1"/>
          </p:cNvPicPr>
          <p:nvPr/>
        </p:nvPicPr>
        <p:blipFill>
          <a:blip r:embed="rId3"/>
          <a:stretch>
            <a:fillRect/>
          </a:stretch>
        </p:blipFill>
        <p:spPr>
          <a:xfrm>
            <a:off x="5312928" y="1955926"/>
            <a:ext cx="6301866" cy="3593013"/>
          </a:xfrm>
          <a:prstGeom prst="rect">
            <a:avLst/>
          </a:prstGeom>
        </p:spPr>
      </p:pic>
      <p:sp>
        <p:nvSpPr>
          <p:cNvPr id="8" name="ZoneTexte 7"/>
          <p:cNvSpPr txBox="1"/>
          <p:nvPr/>
        </p:nvSpPr>
        <p:spPr>
          <a:xfrm>
            <a:off x="2858529" y="5980670"/>
            <a:ext cx="5912644"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Prurit 38% placebo / 56% OBA 5mg / 68% OBA 10mg</a:t>
            </a:r>
            <a:endParaRPr lang="fr-FR" b="1" dirty="0">
              <a:latin typeface="Arial" panose="020B0604020202020204" pitchFamily="34" charset="0"/>
              <a:cs typeface="Arial" panose="020B0604020202020204" pitchFamily="34" charset="0"/>
            </a:endParaRPr>
          </a:p>
        </p:txBody>
      </p:sp>
      <p:sp>
        <p:nvSpPr>
          <p:cNvPr id="9" name="ZoneTexte 8"/>
          <p:cNvSpPr txBox="1"/>
          <p:nvPr/>
        </p:nvSpPr>
        <p:spPr>
          <a:xfrm>
            <a:off x="222421" y="905377"/>
            <a:ext cx="1252266" cy="369332"/>
          </a:xfrm>
          <a:prstGeom prst="rect">
            <a:avLst/>
          </a:prstGeom>
          <a:noFill/>
        </p:spPr>
        <p:txBody>
          <a:bodyPr wrap="none" rtlCol="0">
            <a:spAutoFit/>
          </a:bodyPr>
          <a:lstStyle/>
          <a:p>
            <a:r>
              <a:rPr lang="fr-FR" dirty="0" smtClean="0">
                <a:solidFill>
                  <a:srgbClr val="FF0000"/>
                </a:solidFill>
              </a:rPr>
              <a:t>POISE 2016</a:t>
            </a:r>
            <a:endParaRPr lang="fr-FR" dirty="0">
              <a:solidFill>
                <a:srgbClr val="FF0000"/>
              </a:solidFill>
            </a:endParaRPr>
          </a:p>
        </p:txBody>
      </p:sp>
    </p:spTree>
    <p:extLst>
      <p:ext uri="{BB962C8B-B14F-4D97-AF65-F5344CB8AC3E}">
        <p14:creationId xmlns:p14="http://schemas.microsoft.com/office/powerpoint/2010/main" val="41183143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2822" y="351379"/>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304800" y="1335828"/>
            <a:ext cx="4300151" cy="2680909"/>
          </a:xfrm>
          <a:prstGeom prst="rect">
            <a:avLst/>
          </a:prstGeom>
        </p:spPr>
      </p:pic>
      <p:sp>
        <p:nvSpPr>
          <p:cNvPr id="4" name="ZoneTexte 3"/>
          <p:cNvSpPr txBox="1"/>
          <p:nvPr/>
        </p:nvSpPr>
        <p:spPr>
          <a:xfrm>
            <a:off x="313037" y="905377"/>
            <a:ext cx="1576714" cy="369332"/>
          </a:xfrm>
          <a:prstGeom prst="rect">
            <a:avLst/>
          </a:prstGeom>
          <a:noFill/>
        </p:spPr>
        <p:txBody>
          <a:bodyPr wrap="none" rtlCol="0">
            <a:spAutoFit/>
          </a:bodyPr>
          <a:lstStyle/>
          <a:p>
            <a:r>
              <a:rPr lang="fr-FR" dirty="0" smtClean="0">
                <a:solidFill>
                  <a:srgbClr val="FF0000"/>
                </a:solidFill>
              </a:rPr>
              <a:t>BEZURSO 2018</a:t>
            </a:r>
            <a:endParaRPr lang="fr-FR" dirty="0">
              <a:solidFill>
                <a:srgbClr val="FF0000"/>
              </a:solidFill>
            </a:endParaRPr>
          </a:p>
        </p:txBody>
      </p:sp>
      <p:sp>
        <p:nvSpPr>
          <p:cNvPr id="5" name="ZoneTexte 4"/>
          <p:cNvSpPr txBox="1"/>
          <p:nvPr/>
        </p:nvSpPr>
        <p:spPr>
          <a:xfrm>
            <a:off x="638607" y="4246568"/>
            <a:ext cx="3068084" cy="830997"/>
          </a:xfrm>
          <a:prstGeom prst="rect">
            <a:avLst/>
          </a:prstGeom>
          <a:noFill/>
          <a:ln w="57150">
            <a:solidFill>
              <a:srgbClr val="002060"/>
            </a:solidFill>
          </a:ln>
        </p:spPr>
        <p:txBody>
          <a:bodyPr wrap="none" rtlCol="0">
            <a:spAutoFit/>
          </a:bodyPr>
          <a:lstStyle/>
          <a:p>
            <a:r>
              <a:rPr lang="fr-FR" sz="2400" b="1" dirty="0" err="1" smtClean="0">
                <a:latin typeface="Arial" panose="020B0604020202020204" pitchFamily="34" charset="0"/>
                <a:cs typeface="Arial" panose="020B0604020202020204" pitchFamily="34" charset="0"/>
              </a:rPr>
              <a:t>Bézafibrate</a:t>
            </a:r>
            <a:endParaRPr lang="fr-FR" sz="2400" b="1" dirty="0" smtClean="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Agoniste pan-PPAR</a:t>
            </a:r>
            <a:endParaRPr lang="fr-FR" sz="2400" b="1"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4827373" y="1861752"/>
            <a:ext cx="6857299" cy="3236300"/>
          </a:xfrm>
          <a:prstGeom prst="rect">
            <a:avLst/>
          </a:prstGeom>
        </p:spPr>
      </p:pic>
    </p:spTree>
    <p:extLst>
      <p:ext uri="{BB962C8B-B14F-4D97-AF65-F5344CB8AC3E}">
        <p14:creationId xmlns:p14="http://schemas.microsoft.com/office/powerpoint/2010/main" val="23569494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2822" y="351379"/>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sp>
        <p:nvSpPr>
          <p:cNvPr id="4" name="ZoneTexte 3"/>
          <p:cNvSpPr txBox="1"/>
          <p:nvPr/>
        </p:nvSpPr>
        <p:spPr>
          <a:xfrm>
            <a:off x="313037" y="905377"/>
            <a:ext cx="1576714" cy="369332"/>
          </a:xfrm>
          <a:prstGeom prst="rect">
            <a:avLst/>
          </a:prstGeom>
          <a:noFill/>
        </p:spPr>
        <p:txBody>
          <a:bodyPr wrap="none" rtlCol="0">
            <a:spAutoFit/>
          </a:bodyPr>
          <a:lstStyle/>
          <a:p>
            <a:r>
              <a:rPr lang="fr-FR" dirty="0" smtClean="0">
                <a:solidFill>
                  <a:srgbClr val="FF0000"/>
                </a:solidFill>
              </a:rPr>
              <a:t>BEZURSO 2018</a:t>
            </a:r>
            <a:endParaRPr lang="fr-FR" dirty="0">
              <a:solidFill>
                <a:srgbClr val="FF0000"/>
              </a:solidFill>
            </a:endParaRPr>
          </a:p>
        </p:txBody>
      </p:sp>
      <p:pic>
        <p:nvPicPr>
          <p:cNvPr id="7" name="Image 6"/>
          <p:cNvPicPr>
            <a:picLocks noChangeAspect="1"/>
          </p:cNvPicPr>
          <p:nvPr/>
        </p:nvPicPr>
        <p:blipFill>
          <a:blip r:embed="rId2"/>
          <a:stretch>
            <a:fillRect/>
          </a:stretch>
        </p:blipFill>
        <p:spPr>
          <a:xfrm>
            <a:off x="576650" y="1786151"/>
            <a:ext cx="10696354" cy="4657257"/>
          </a:xfrm>
          <a:prstGeom prst="rect">
            <a:avLst/>
          </a:prstGeom>
        </p:spPr>
      </p:pic>
    </p:spTree>
    <p:extLst>
      <p:ext uri="{BB962C8B-B14F-4D97-AF65-F5344CB8AC3E}">
        <p14:creationId xmlns:p14="http://schemas.microsoft.com/office/powerpoint/2010/main" val="36294880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1"/>
          <p:cNvSpPr txBox="1">
            <a:spLocks noChangeArrowheads="1"/>
          </p:cNvSpPr>
          <p:nvPr/>
        </p:nvSpPr>
        <p:spPr bwMode="auto">
          <a:xfrm>
            <a:off x="2040895" y="1484784"/>
            <a:ext cx="4260783" cy="400110"/>
          </a:xfrm>
          <a:prstGeom prst="rect">
            <a:avLst/>
          </a:prstGeom>
          <a:noFill/>
          <a:ln w="9525">
            <a:noFill/>
            <a:miter lim="800000"/>
            <a:headEnd/>
            <a:tailEnd/>
          </a:ln>
        </p:spPr>
        <p:txBody>
          <a:bodyPr wrap="none">
            <a:spAutoFit/>
          </a:bodyPr>
          <a:lstStyle/>
          <a:p>
            <a:pPr algn="ctr"/>
            <a:r>
              <a:rPr lang="fr-FR" sz="2000" b="1" dirty="0">
                <a:solidFill>
                  <a:srgbClr val="CC0000"/>
                </a:solidFill>
                <a:latin typeface="Calibri" panose="020F0502020204030204" pitchFamily="34" charset="0"/>
              </a:rPr>
              <a:t>Réponse </a:t>
            </a:r>
            <a:r>
              <a:rPr lang="fr-FR" sz="2000" b="1" dirty="0" smtClean="0">
                <a:solidFill>
                  <a:srgbClr val="CC0000"/>
                </a:solidFill>
                <a:latin typeface="Calibri" panose="020F0502020204030204" pitchFamily="34" charset="0"/>
              </a:rPr>
              <a:t>biochimique complète </a:t>
            </a:r>
            <a:r>
              <a:rPr lang="fr-FR" sz="2000" b="1" dirty="0">
                <a:solidFill>
                  <a:srgbClr val="CC0000"/>
                </a:solidFill>
                <a:latin typeface="Calibri" panose="020F0502020204030204" pitchFamily="34" charset="0"/>
              </a:rPr>
              <a:t>à M24</a:t>
            </a:r>
          </a:p>
        </p:txBody>
      </p:sp>
      <p:sp>
        <p:nvSpPr>
          <p:cNvPr id="13" name="Text Box 61"/>
          <p:cNvSpPr txBox="1">
            <a:spLocks noChangeArrowheads="1"/>
          </p:cNvSpPr>
          <p:nvPr/>
        </p:nvSpPr>
        <p:spPr bwMode="auto">
          <a:xfrm>
            <a:off x="7466949" y="1484784"/>
            <a:ext cx="2610587" cy="400110"/>
          </a:xfrm>
          <a:prstGeom prst="rect">
            <a:avLst/>
          </a:prstGeom>
          <a:noFill/>
          <a:ln w="9525">
            <a:noFill/>
            <a:miter lim="800000"/>
            <a:headEnd/>
            <a:tailEnd/>
          </a:ln>
        </p:spPr>
        <p:txBody>
          <a:bodyPr wrap="none">
            <a:spAutoFit/>
          </a:bodyPr>
          <a:lstStyle/>
          <a:p>
            <a:pPr algn="ctr"/>
            <a:r>
              <a:rPr lang="fr-FR" sz="2000" b="1" dirty="0">
                <a:solidFill>
                  <a:srgbClr val="CC0000"/>
                </a:solidFill>
                <a:latin typeface="Calibri" panose="020F0502020204030204" pitchFamily="34" charset="0"/>
              </a:rPr>
              <a:t>Normalité PAL à M24 *</a:t>
            </a:r>
          </a:p>
        </p:txBody>
      </p:sp>
      <p:sp>
        <p:nvSpPr>
          <p:cNvPr id="14" name="ZoneTexte 8"/>
          <p:cNvSpPr txBox="1">
            <a:spLocks noChangeArrowheads="1"/>
          </p:cNvSpPr>
          <p:nvPr/>
        </p:nvSpPr>
        <p:spPr bwMode="auto">
          <a:xfrm>
            <a:off x="1828800" y="5733257"/>
            <a:ext cx="8839200" cy="396875"/>
          </a:xfrm>
          <a:prstGeom prst="rect">
            <a:avLst/>
          </a:prstGeom>
          <a:noFill/>
          <a:ln w="9525">
            <a:noFill/>
            <a:miter lim="800000"/>
            <a:headEnd/>
            <a:tailEnd/>
          </a:ln>
        </p:spPr>
        <p:txBody>
          <a:bodyPr>
            <a:spAutoFit/>
          </a:bodyPr>
          <a:lstStyle/>
          <a:p>
            <a:pPr marL="363538" indent="-363538">
              <a:buClr>
                <a:srgbClr val="CC0000"/>
              </a:buClr>
              <a:buFont typeface="Wingdings" pitchFamily="2" charset="2"/>
              <a:buChar char="è"/>
            </a:pPr>
            <a:r>
              <a:rPr lang="fr-FR" sz="2000" b="1" dirty="0">
                <a:latin typeface="Calibri" pitchFamily="34" charset="0"/>
                <a:sym typeface="Wingdings" pitchFamily="2" charset="2"/>
              </a:rPr>
              <a:t>Excellente réponse biochimique au traitement par </a:t>
            </a:r>
            <a:r>
              <a:rPr lang="fr-FR" sz="2000" b="1" dirty="0" err="1">
                <a:latin typeface="Calibri" pitchFamily="34" charset="0"/>
                <a:sym typeface="Wingdings" pitchFamily="2" charset="2"/>
              </a:rPr>
              <a:t>bezafibrate</a:t>
            </a:r>
            <a:endParaRPr lang="fr-FR" sz="2000" b="1" dirty="0">
              <a:latin typeface="Calibri" pitchFamily="34" charset="0"/>
              <a:sym typeface="Wingdings" pitchFamily="2" charset="2"/>
            </a:endParaRPr>
          </a:p>
        </p:txBody>
      </p:sp>
      <p:sp>
        <p:nvSpPr>
          <p:cNvPr id="9" name="ZoneTexte 18"/>
          <p:cNvSpPr txBox="1">
            <a:spLocks noChangeArrowheads="1"/>
          </p:cNvSpPr>
          <p:nvPr/>
        </p:nvSpPr>
        <p:spPr bwMode="auto">
          <a:xfrm rot="16200000">
            <a:off x="846069" y="3069913"/>
            <a:ext cx="25261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Réponse biochimique complète</a:t>
            </a:r>
            <a:br>
              <a:rPr lang="fr-FR" altLang="fr-FR" sz="1400" b="1" dirty="0"/>
            </a:br>
            <a:r>
              <a:rPr lang="fr-FR" altLang="fr-FR" sz="1400" b="1" dirty="0"/>
              <a:t>à M24 (%)</a:t>
            </a:r>
          </a:p>
        </p:txBody>
      </p:sp>
      <p:sp>
        <p:nvSpPr>
          <p:cNvPr id="11" name="Rectangle 37"/>
          <p:cNvSpPr>
            <a:spLocks noChangeArrowheads="1"/>
          </p:cNvSpPr>
          <p:nvPr/>
        </p:nvSpPr>
        <p:spPr bwMode="auto">
          <a:xfrm>
            <a:off x="4646305" y="2581022"/>
            <a:ext cx="808159" cy="2185651"/>
          </a:xfrm>
          <a:prstGeom prst="rect">
            <a:avLst/>
          </a:prstGeom>
          <a:solidFill>
            <a:srgbClr val="FF660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15" name="Line 41"/>
          <p:cNvSpPr>
            <a:spLocks noChangeShapeType="1"/>
          </p:cNvSpPr>
          <p:nvPr/>
        </p:nvSpPr>
        <p:spPr bwMode="auto">
          <a:xfrm>
            <a:off x="2791590" y="2232660"/>
            <a:ext cx="0" cy="253468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Line 42"/>
          <p:cNvSpPr>
            <a:spLocks noChangeShapeType="1"/>
          </p:cNvSpPr>
          <p:nvPr/>
        </p:nvSpPr>
        <p:spPr bwMode="auto">
          <a:xfrm>
            <a:off x="2714387" y="437091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43"/>
          <p:cNvSpPr>
            <a:spLocks noChangeShapeType="1"/>
          </p:cNvSpPr>
          <p:nvPr/>
        </p:nvSpPr>
        <p:spPr bwMode="auto">
          <a:xfrm>
            <a:off x="2714387" y="364415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Line 44"/>
          <p:cNvSpPr>
            <a:spLocks noChangeShapeType="1"/>
          </p:cNvSpPr>
          <p:nvPr/>
        </p:nvSpPr>
        <p:spPr bwMode="auto">
          <a:xfrm>
            <a:off x="2714387" y="329135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 name="Line 45"/>
          <p:cNvSpPr>
            <a:spLocks noChangeShapeType="1"/>
          </p:cNvSpPr>
          <p:nvPr/>
        </p:nvSpPr>
        <p:spPr bwMode="auto">
          <a:xfrm>
            <a:off x="2714387" y="257013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 name="Line 46"/>
          <p:cNvSpPr>
            <a:spLocks noChangeShapeType="1"/>
          </p:cNvSpPr>
          <p:nvPr/>
        </p:nvSpPr>
        <p:spPr bwMode="auto">
          <a:xfrm>
            <a:off x="2714387" y="2234482"/>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Rectangle 47"/>
          <p:cNvSpPr>
            <a:spLocks noChangeArrowheads="1"/>
          </p:cNvSpPr>
          <p:nvPr/>
        </p:nvSpPr>
        <p:spPr bwMode="auto">
          <a:xfrm>
            <a:off x="4848575" y="2330950"/>
            <a:ext cx="3542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30 %</a:t>
            </a:r>
            <a:endParaRPr lang="fr-FR" altLang="fr-FR" sz="1800" b="1" dirty="0"/>
          </a:p>
        </p:txBody>
      </p:sp>
      <p:sp>
        <p:nvSpPr>
          <p:cNvPr id="22" name="Rectangle 49"/>
          <p:cNvSpPr>
            <a:spLocks noChangeArrowheads="1"/>
          </p:cNvSpPr>
          <p:nvPr/>
        </p:nvSpPr>
        <p:spPr bwMode="auto">
          <a:xfrm>
            <a:off x="2611597" y="467368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a:t>0</a:t>
            </a:r>
            <a:endParaRPr lang="fr-FR" altLang="fr-FR" sz="1600"/>
          </a:p>
        </p:txBody>
      </p:sp>
      <p:sp>
        <p:nvSpPr>
          <p:cNvPr id="23" name="Rectangle 50"/>
          <p:cNvSpPr>
            <a:spLocks noChangeArrowheads="1"/>
          </p:cNvSpPr>
          <p:nvPr/>
        </p:nvSpPr>
        <p:spPr bwMode="auto">
          <a:xfrm>
            <a:off x="2611597" y="429367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5</a:t>
            </a:r>
            <a:endParaRPr lang="fr-FR" altLang="fr-FR" sz="1600" dirty="0"/>
          </a:p>
        </p:txBody>
      </p:sp>
      <p:sp>
        <p:nvSpPr>
          <p:cNvPr id="24" name="Rectangle 51"/>
          <p:cNvSpPr>
            <a:spLocks noChangeArrowheads="1"/>
          </p:cNvSpPr>
          <p:nvPr/>
        </p:nvSpPr>
        <p:spPr bwMode="auto">
          <a:xfrm>
            <a:off x="2533051" y="356692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15</a:t>
            </a:r>
            <a:endParaRPr lang="fr-FR" altLang="fr-FR" sz="1600" dirty="0"/>
          </a:p>
        </p:txBody>
      </p:sp>
      <p:sp>
        <p:nvSpPr>
          <p:cNvPr id="25" name="Rectangle 52"/>
          <p:cNvSpPr>
            <a:spLocks noChangeArrowheads="1"/>
          </p:cNvSpPr>
          <p:nvPr/>
        </p:nvSpPr>
        <p:spPr bwMode="auto">
          <a:xfrm>
            <a:off x="2533051" y="320551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26" name="Rectangle 53"/>
          <p:cNvSpPr>
            <a:spLocks noChangeArrowheads="1"/>
          </p:cNvSpPr>
          <p:nvPr/>
        </p:nvSpPr>
        <p:spPr bwMode="auto">
          <a:xfrm>
            <a:off x="2533051" y="2484289"/>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30</a:t>
            </a:r>
            <a:endParaRPr lang="fr-FR" altLang="fr-FR" sz="1600" dirty="0"/>
          </a:p>
        </p:txBody>
      </p:sp>
      <p:sp>
        <p:nvSpPr>
          <p:cNvPr id="27" name="Rectangle 54"/>
          <p:cNvSpPr>
            <a:spLocks noChangeArrowheads="1"/>
          </p:cNvSpPr>
          <p:nvPr/>
        </p:nvSpPr>
        <p:spPr bwMode="auto">
          <a:xfrm>
            <a:off x="2533050" y="215724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35</a:t>
            </a:r>
            <a:endParaRPr lang="fr-FR" altLang="fr-FR" sz="1600" dirty="0"/>
          </a:p>
        </p:txBody>
      </p:sp>
      <p:sp>
        <p:nvSpPr>
          <p:cNvPr id="29" name="Line 59"/>
          <p:cNvSpPr>
            <a:spLocks noChangeShapeType="1"/>
          </p:cNvSpPr>
          <p:nvPr/>
        </p:nvSpPr>
        <p:spPr bwMode="auto">
          <a:xfrm>
            <a:off x="2782626" y="4767347"/>
            <a:ext cx="2919799"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30" name="Line 60"/>
          <p:cNvSpPr>
            <a:spLocks noChangeShapeType="1"/>
          </p:cNvSpPr>
          <p:nvPr/>
        </p:nvSpPr>
        <p:spPr bwMode="auto">
          <a:xfrm flipV="1">
            <a:off x="2791590" y="4767347"/>
            <a:ext cx="0" cy="69846"/>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 name="Line 64"/>
          <p:cNvSpPr>
            <a:spLocks noChangeShapeType="1"/>
          </p:cNvSpPr>
          <p:nvPr/>
        </p:nvSpPr>
        <p:spPr bwMode="auto">
          <a:xfrm flipV="1">
            <a:off x="4081607" y="4767347"/>
            <a:ext cx="0" cy="6984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32" name="Line 45"/>
          <p:cNvSpPr>
            <a:spLocks noChangeShapeType="1"/>
          </p:cNvSpPr>
          <p:nvPr/>
        </p:nvSpPr>
        <p:spPr bwMode="auto">
          <a:xfrm>
            <a:off x="2714387" y="2925219"/>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 name="Rectangle 53"/>
          <p:cNvSpPr>
            <a:spLocks noChangeArrowheads="1"/>
          </p:cNvSpPr>
          <p:nvPr/>
        </p:nvSpPr>
        <p:spPr bwMode="auto">
          <a:xfrm>
            <a:off x="2533051" y="283937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25</a:t>
            </a:r>
            <a:endParaRPr lang="fr-FR" altLang="fr-FR" sz="1600" dirty="0"/>
          </a:p>
        </p:txBody>
      </p:sp>
      <p:sp>
        <p:nvSpPr>
          <p:cNvPr id="34" name="Line 43"/>
          <p:cNvSpPr>
            <a:spLocks noChangeShapeType="1"/>
          </p:cNvSpPr>
          <p:nvPr/>
        </p:nvSpPr>
        <p:spPr bwMode="auto">
          <a:xfrm>
            <a:off x="2714387" y="400991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 name="Rectangle 51"/>
          <p:cNvSpPr>
            <a:spLocks noChangeArrowheads="1"/>
          </p:cNvSpPr>
          <p:nvPr/>
        </p:nvSpPr>
        <p:spPr bwMode="auto">
          <a:xfrm>
            <a:off x="2533051" y="393268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10</a:t>
            </a:r>
            <a:endParaRPr lang="fr-FR" altLang="fr-FR" sz="1600" dirty="0"/>
          </a:p>
        </p:txBody>
      </p:sp>
      <p:sp>
        <p:nvSpPr>
          <p:cNvPr id="36" name="Rectangle 47"/>
          <p:cNvSpPr>
            <a:spLocks noChangeArrowheads="1"/>
          </p:cNvSpPr>
          <p:nvPr/>
        </p:nvSpPr>
        <p:spPr bwMode="auto">
          <a:xfrm>
            <a:off x="4702742" y="2061428"/>
            <a:ext cx="6636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dirty="0"/>
              <a:t>p &lt; 0,0001</a:t>
            </a:r>
            <a:endParaRPr lang="fr-FR" altLang="fr-FR" sz="1600" b="1" dirty="0"/>
          </a:p>
        </p:txBody>
      </p:sp>
      <p:sp>
        <p:nvSpPr>
          <p:cNvPr id="37" name="Rectangle 47"/>
          <p:cNvSpPr>
            <a:spLocks noChangeArrowheads="1"/>
          </p:cNvSpPr>
          <p:nvPr/>
        </p:nvSpPr>
        <p:spPr bwMode="auto">
          <a:xfrm>
            <a:off x="4628295" y="4941168"/>
            <a:ext cx="840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err="1"/>
              <a:t>Bezafibrate</a:t>
            </a:r>
            <a:endParaRPr lang="fr-FR" altLang="fr-FR" sz="1800" b="1" dirty="0"/>
          </a:p>
        </p:txBody>
      </p:sp>
      <p:sp>
        <p:nvSpPr>
          <p:cNvPr id="38" name="Rectangle 47"/>
          <p:cNvSpPr>
            <a:spLocks noChangeArrowheads="1"/>
          </p:cNvSpPr>
          <p:nvPr/>
        </p:nvSpPr>
        <p:spPr bwMode="auto">
          <a:xfrm>
            <a:off x="3349621" y="4491770"/>
            <a:ext cx="2628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0 %</a:t>
            </a:r>
            <a:endParaRPr lang="fr-FR" altLang="fr-FR" sz="1800" b="1" dirty="0"/>
          </a:p>
        </p:txBody>
      </p:sp>
      <p:sp>
        <p:nvSpPr>
          <p:cNvPr id="39" name="Rectangle 47"/>
          <p:cNvSpPr>
            <a:spLocks noChangeArrowheads="1"/>
          </p:cNvSpPr>
          <p:nvPr/>
        </p:nvSpPr>
        <p:spPr bwMode="auto">
          <a:xfrm>
            <a:off x="3210579" y="4941168"/>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Placebo</a:t>
            </a:r>
            <a:endParaRPr lang="fr-FR" altLang="fr-FR" sz="1800" b="1" dirty="0"/>
          </a:p>
        </p:txBody>
      </p:sp>
      <p:sp>
        <p:nvSpPr>
          <p:cNvPr id="40" name="ZoneTexte 18"/>
          <p:cNvSpPr txBox="1">
            <a:spLocks noChangeArrowheads="1"/>
          </p:cNvSpPr>
          <p:nvPr/>
        </p:nvSpPr>
        <p:spPr bwMode="auto">
          <a:xfrm rot="16200000">
            <a:off x="5774876" y="3177636"/>
            <a:ext cx="202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PAL normales à M24  (%)</a:t>
            </a:r>
          </a:p>
        </p:txBody>
      </p:sp>
      <p:sp>
        <p:nvSpPr>
          <p:cNvPr id="41" name="Rectangle 37"/>
          <p:cNvSpPr>
            <a:spLocks noChangeArrowheads="1"/>
          </p:cNvSpPr>
          <p:nvPr/>
        </p:nvSpPr>
        <p:spPr bwMode="auto">
          <a:xfrm>
            <a:off x="9342138" y="2633472"/>
            <a:ext cx="808159" cy="2139296"/>
          </a:xfrm>
          <a:prstGeom prst="rect">
            <a:avLst/>
          </a:prstGeom>
          <a:solidFill>
            <a:srgbClr val="FF660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42" name="Line 41"/>
          <p:cNvSpPr>
            <a:spLocks noChangeShapeType="1"/>
          </p:cNvSpPr>
          <p:nvPr/>
        </p:nvSpPr>
        <p:spPr bwMode="auto">
          <a:xfrm>
            <a:off x="7418201" y="2232660"/>
            <a:ext cx="0" cy="253468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42"/>
          <p:cNvSpPr>
            <a:spLocks noChangeShapeType="1"/>
          </p:cNvSpPr>
          <p:nvPr/>
        </p:nvSpPr>
        <p:spPr bwMode="auto">
          <a:xfrm>
            <a:off x="7343867" y="4430727"/>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Line 43"/>
          <p:cNvSpPr>
            <a:spLocks noChangeShapeType="1"/>
          </p:cNvSpPr>
          <p:nvPr/>
        </p:nvSpPr>
        <p:spPr bwMode="auto">
          <a:xfrm>
            <a:off x="7343867" y="3789908"/>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 name="Line 44"/>
          <p:cNvSpPr>
            <a:spLocks noChangeShapeType="1"/>
          </p:cNvSpPr>
          <p:nvPr/>
        </p:nvSpPr>
        <p:spPr bwMode="auto">
          <a:xfrm>
            <a:off x="7343867" y="3467588"/>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 name="Line 45"/>
          <p:cNvSpPr>
            <a:spLocks noChangeShapeType="1"/>
          </p:cNvSpPr>
          <p:nvPr/>
        </p:nvSpPr>
        <p:spPr bwMode="auto">
          <a:xfrm>
            <a:off x="7343867" y="284045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46"/>
          <p:cNvSpPr>
            <a:spLocks noChangeShapeType="1"/>
          </p:cNvSpPr>
          <p:nvPr/>
        </p:nvSpPr>
        <p:spPr bwMode="auto">
          <a:xfrm>
            <a:off x="7343867" y="2234482"/>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Rectangle 47"/>
          <p:cNvSpPr>
            <a:spLocks noChangeArrowheads="1"/>
          </p:cNvSpPr>
          <p:nvPr/>
        </p:nvSpPr>
        <p:spPr bwMode="auto">
          <a:xfrm>
            <a:off x="9544408" y="2380238"/>
            <a:ext cx="3542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67 %</a:t>
            </a:r>
            <a:endParaRPr lang="fr-FR" altLang="fr-FR" sz="1800" b="1" dirty="0"/>
          </a:p>
        </p:txBody>
      </p:sp>
      <p:sp>
        <p:nvSpPr>
          <p:cNvPr id="49" name="Rectangle 49"/>
          <p:cNvSpPr>
            <a:spLocks noChangeArrowheads="1"/>
          </p:cNvSpPr>
          <p:nvPr/>
        </p:nvSpPr>
        <p:spPr bwMode="auto">
          <a:xfrm>
            <a:off x="7241160" y="4685881"/>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a:t>0</a:t>
            </a:r>
            <a:endParaRPr lang="fr-FR" altLang="fr-FR" sz="1600"/>
          </a:p>
        </p:txBody>
      </p:sp>
      <p:sp>
        <p:nvSpPr>
          <p:cNvPr id="50" name="Rectangle 50"/>
          <p:cNvSpPr>
            <a:spLocks noChangeArrowheads="1"/>
          </p:cNvSpPr>
          <p:nvPr/>
        </p:nvSpPr>
        <p:spPr bwMode="auto">
          <a:xfrm>
            <a:off x="7162614" y="43595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10</a:t>
            </a:r>
            <a:endParaRPr lang="fr-FR" altLang="fr-FR" sz="1600" dirty="0"/>
          </a:p>
        </p:txBody>
      </p:sp>
      <p:sp>
        <p:nvSpPr>
          <p:cNvPr id="51" name="Rectangle 51"/>
          <p:cNvSpPr>
            <a:spLocks noChangeArrowheads="1"/>
          </p:cNvSpPr>
          <p:nvPr/>
        </p:nvSpPr>
        <p:spPr bwMode="auto">
          <a:xfrm>
            <a:off x="7162614" y="3718769"/>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30</a:t>
            </a:r>
            <a:endParaRPr lang="fr-FR" altLang="fr-FR" sz="1600" dirty="0"/>
          </a:p>
        </p:txBody>
      </p:sp>
      <p:sp>
        <p:nvSpPr>
          <p:cNvPr id="52" name="Rectangle 52"/>
          <p:cNvSpPr>
            <a:spLocks noChangeArrowheads="1"/>
          </p:cNvSpPr>
          <p:nvPr/>
        </p:nvSpPr>
        <p:spPr bwMode="auto">
          <a:xfrm>
            <a:off x="7162614" y="3396449"/>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40</a:t>
            </a:r>
            <a:endParaRPr lang="fr-FR" altLang="fr-FR" sz="1600" dirty="0"/>
          </a:p>
        </p:txBody>
      </p:sp>
      <p:sp>
        <p:nvSpPr>
          <p:cNvPr id="53" name="Rectangle 53"/>
          <p:cNvSpPr>
            <a:spLocks noChangeArrowheads="1"/>
          </p:cNvSpPr>
          <p:nvPr/>
        </p:nvSpPr>
        <p:spPr bwMode="auto">
          <a:xfrm>
            <a:off x="7162614" y="275138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60</a:t>
            </a:r>
            <a:endParaRPr lang="fr-FR" altLang="fr-FR" sz="1600" dirty="0"/>
          </a:p>
        </p:txBody>
      </p:sp>
      <p:sp>
        <p:nvSpPr>
          <p:cNvPr id="54" name="Rectangle 54"/>
          <p:cNvSpPr>
            <a:spLocks noChangeArrowheads="1"/>
          </p:cNvSpPr>
          <p:nvPr/>
        </p:nvSpPr>
        <p:spPr bwMode="auto">
          <a:xfrm>
            <a:off x="7162613" y="21633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80</a:t>
            </a:r>
            <a:endParaRPr lang="fr-FR" altLang="fr-FR" sz="1600" dirty="0"/>
          </a:p>
        </p:txBody>
      </p:sp>
      <p:sp>
        <p:nvSpPr>
          <p:cNvPr id="56" name="Line 60"/>
          <p:cNvSpPr>
            <a:spLocks noChangeShapeType="1"/>
          </p:cNvSpPr>
          <p:nvPr/>
        </p:nvSpPr>
        <p:spPr bwMode="auto">
          <a:xfrm flipV="1">
            <a:off x="7412105" y="4767347"/>
            <a:ext cx="0" cy="69846"/>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Line 64"/>
          <p:cNvSpPr>
            <a:spLocks noChangeShapeType="1"/>
          </p:cNvSpPr>
          <p:nvPr/>
        </p:nvSpPr>
        <p:spPr bwMode="auto">
          <a:xfrm flipV="1">
            <a:off x="8777440" y="4767347"/>
            <a:ext cx="0" cy="6984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58" name="Line 45"/>
          <p:cNvSpPr>
            <a:spLocks noChangeShapeType="1"/>
          </p:cNvSpPr>
          <p:nvPr/>
        </p:nvSpPr>
        <p:spPr bwMode="auto">
          <a:xfrm>
            <a:off x="7343867" y="314677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 name="Rectangle 53"/>
          <p:cNvSpPr>
            <a:spLocks noChangeArrowheads="1"/>
          </p:cNvSpPr>
          <p:nvPr/>
        </p:nvSpPr>
        <p:spPr bwMode="auto">
          <a:xfrm>
            <a:off x="7162614" y="30756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55</a:t>
            </a:r>
            <a:endParaRPr lang="fr-FR" altLang="fr-FR" sz="1600" dirty="0"/>
          </a:p>
        </p:txBody>
      </p:sp>
      <p:sp>
        <p:nvSpPr>
          <p:cNvPr id="60" name="Line 43"/>
          <p:cNvSpPr>
            <a:spLocks noChangeShapeType="1"/>
          </p:cNvSpPr>
          <p:nvPr/>
        </p:nvSpPr>
        <p:spPr bwMode="auto">
          <a:xfrm>
            <a:off x="7343867" y="4107276"/>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 name="Rectangle 51"/>
          <p:cNvSpPr>
            <a:spLocks noChangeArrowheads="1"/>
          </p:cNvSpPr>
          <p:nvPr/>
        </p:nvSpPr>
        <p:spPr bwMode="auto">
          <a:xfrm>
            <a:off x="7162614" y="40361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62" name="Rectangle 47"/>
          <p:cNvSpPr>
            <a:spLocks noChangeArrowheads="1"/>
          </p:cNvSpPr>
          <p:nvPr/>
        </p:nvSpPr>
        <p:spPr bwMode="auto">
          <a:xfrm>
            <a:off x="9413432" y="2061428"/>
            <a:ext cx="6636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dirty="0"/>
              <a:t>p &lt; 0,0001</a:t>
            </a:r>
            <a:endParaRPr lang="fr-FR" altLang="fr-FR" sz="1600" b="1" dirty="0"/>
          </a:p>
        </p:txBody>
      </p:sp>
      <p:sp>
        <p:nvSpPr>
          <p:cNvPr id="63" name="Rectangle 47"/>
          <p:cNvSpPr>
            <a:spLocks noChangeArrowheads="1"/>
          </p:cNvSpPr>
          <p:nvPr/>
        </p:nvSpPr>
        <p:spPr bwMode="auto">
          <a:xfrm>
            <a:off x="9324128" y="4941168"/>
            <a:ext cx="840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err="1"/>
              <a:t>Bezafibrate</a:t>
            </a:r>
            <a:endParaRPr lang="fr-FR" altLang="fr-FR" sz="1800" b="1" dirty="0"/>
          </a:p>
        </p:txBody>
      </p:sp>
      <p:sp>
        <p:nvSpPr>
          <p:cNvPr id="64" name="Rectangle 47"/>
          <p:cNvSpPr>
            <a:spLocks noChangeArrowheads="1"/>
          </p:cNvSpPr>
          <p:nvPr/>
        </p:nvSpPr>
        <p:spPr bwMode="auto">
          <a:xfrm>
            <a:off x="8010709" y="4491770"/>
            <a:ext cx="2628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0 %</a:t>
            </a:r>
            <a:endParaRPr lang="fr-FR" altLang="fr-FR" sz="1800" b="1" dirty="0"/>
          </a:p>
        </p:txBody>
      </p:sp>
      <p:sp>
        <p:nvSpPr>
          <p:cNvPr id="65" name="Rectangle 47"/>
          <p:cNvSpPr>
            <a:spLocks noChangeArrowheads="1"/>
          </p:cNvSpPr>
          <p:nvPr/>
        </p:nvSpPr>
        <p:spPr bwMode="auto">
          <a:xfrm>
            <a:off x="7871667" y="4941168"/>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Placebo</a:t>
            </a:r>
            <a:endParaRPr lang="fr-FR" altLang="fr-FR" sz="1800" b="1" dirty="0"/>
          </a:p>
        </p:txBody>
      </p:sp>
      <p:sp>
        <p:nvSpPr>
          <p:cNvPr id="67" name="Line 45"/>
          <p:cNvSpPr>
            <a:spLocks noChangeShapeType="1"/>
          </p:cNvSpPr>
          <p:nvPr/>
        </p:nvSpPr>
        <p:spPr bwMode="auto">
          <a:xfrm>
            <a:off x="7343867" y="2529559"/>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8" name="Rectangle 53"/>
          <p:cNvSpPr>
            <a:spLocks noChangeArrowheads="1"/>
          </p:cNvSpPr>
          <p:nvPr/>
        </p:nvSpPr>
        <p:spPr bwMode="auto">
          <a:xfrm>
            <a:off x="7162614" y="244049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70</a:t>
            </a:r>
            <a:endParaRPr lang="fr-FR" altLang="fr-FR" sz="1600" dirty="0"/>
          </a:p>
        </p:txBody>
      </p:sp>
      <p:sp>
        <p:nvSpPr>
          <p:cNvPr id="69" name="Line 42"/>
          <p:cNvSpPr>
            <a:spLocks noChangeShapeType="1"/>
          </p:cNvSpPr>
          <p:nvPr/>
        </p:nvSpPr>
        <p:spPr bwMode="auto">
          <a:xfrm>
            <a:off x="7343867" y="4772103"/>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Line 59"/>
          <p:cNvSpPr>
            <a:spLocks noChangeShapeType="1"/>
          </p:cNvSpPr>
          <p:nvPr/>
        </p:nvSpPr>
        <p:spPr bwMode="auto">
          <a:xfrm>
            <a:off x="7343868" y="4767347"/>
            <a:ext cx="2945741"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71" name="Line 42"/>
          <p:cNvSpPr>
            <a:spLocks noChangeShapeType="1"/>
          </p:cNvSpPr>
          <p:nvPr/>
        </p:nvSpPr>
        <p:spPr bwMode="auto">
          <a:xfrm>
            <a:off x="2714387" y="4767347"/>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Rectangle 47"/>
          <p:cNvSpPr>
            <a:spLocks noChangeArrowheads="1"/>
          </p:cNvSpPr>
          <p:nvPr/>
        </p:nvSpPr>
        <p:spPr bwMode="auto">
          <a:xfrm>
            <a:off x="7467113" y="5285538"/>
            <a:ext cx="10451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r>
              <a:rPr lang="fr-FR" altLang="fr-FR" sz="1100"/>
              <a:t>* dès le 3</a:t>
            </a:r>
            <a:r>
              <a:rPr lang="fr-FR" altLang="fr-FR" sz="1100" baseline="30000"/>
              <a:t>ème</a:t>
            </a:r>
            <a:r>
              <a:rPr lang="fr-FR" altLang="fr-FR" sz="1100"/>
              <a:t> mois </a:t>
            </a:r>
            <a:endParaRPr lang="fr-FR" altLang="fr-FR" sz="1400" dirty="0"/>
          </a:p>
        </p:txBody>
      </p:sp>
      <p:sp>
        <p:nvSpPr>
          <p:cNvPr id="73" name="ZoneTexte 72"/>
          <p:cNvSpPr txBox="1"/>
          <p:nvPr/>
        </p:nvSpPr>
        <p:spPr>
          <a:xfrm>
            <a:off x="1717775" y="262067"/>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sp>
        <p:nvSpPr>
          <p:cNvPr id="74" name="ZoneTexte 73"/>
          <p:cNvSpPr txBox="1"/>
          <p:nvPr/>
        </p:nvSpPr>
        <p:spPr>
          <a:xfrm>
            <a:off x="141061" y="965759"/>
            <a:ext cx="1576714" cy="369332"/>
          </a:xfrm>
          <a:prstGeom prst="rect">
            <a:avLst/>
          </a:prstGeom>
          <a:noFill/>
        </p:spPr>
        <p:txBody>
          <a:bodyPr wrap="none" rtlCol="0">
            <a:spAutoFit/>
          </a:bodyPr>
          <a:lstStyle/>
          <a:p>
            <a:r>
              <a:rPr lang="fr-FR" dirty="0" smtClean="0">
                <a:solidFill>
                  <a:srgbClr val="FF0000"/>
                </a:solidFill>
              </a:rPr>
              <a:t>BEZURSO 2018</a:t>
            </a:r>
            <a:endParaRPr lang="fr-FR" dirty="0">
              <a:solidFill>
                <a:srgbClr val="FF0000"/>
              </a:solidFill>
            </a:endParaRPr>
          </a:p>
        </p:txBody>
      </p:sp>
    </p:spTree>
    <p:extLst>
      <p:ext uri="{BB962C8B-B14F-4D97-AF65-F5344CB8AC3E}">
        <p14:creationId xmlns:p14="http://schemas.microsoft.com/office/powerpoint/2010/main" val="8640651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43"/>
          <p:cNvSpPr>
            <a:spLocks noChangeShapeType="1"/>
          </p:cNvSpPr>
          <p:nvPr/>
        </p:nvSpPr>
        <p:spPr bwMode="auto">
          <a:xfrm>
            <a:off x="7342368" y="3729233"/>
            <a:ext cx="2714073"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85" name="Rectangle 37"/>
          <p:cNvSpPr>
            <a:spLocks noChangeArrowheads="1"/>
          </p:cNvSpPr>
          <p:nvPr/>
        </p:nvSpPr>
        <p:spPr bwMode="auto">
          <a:xfrm>
            <a:off x="3307001" y="2501861"/>
            <a:ext cx="667900" cy="1496398"/>
          </a:xfrm>
          <a:prstGeom prst="rect">
            <a:avLst/>
          </a:prstGeom>
          <a:solidFill>
            <a:schemeClr val="bg1">
              <a:lumMod val="50000"/>
            </a:schemeClr>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8" name="Text Box 61"/>
          <p:cNvSpPr txBox="1">
            <a:spLocks noChangeArrowheads="1"/>
          </p:cNvSpPr>
          <p:nvPr/>
        </p:nvSpPr>
        <p:spPr bwMode="auto">
          <a:xfrm>
            <a:off x="2527888" y="1484784"/>
            <a:ext cx="2710743" cy="400110"/>
          </a:xfrm>
          <a:prstGeom prst="rect">
            <a:avLst/>
          </a:prstGeom>
          <a:noFill/>
          <a:ln w="9525">
            <a:noFill/>
            <a:miter lim="800000"/>
            <a:headEnd/>
            <a:tailEnd/>
          </a:ln>
        </p:spPr>
        <p:txBody>
          <a:bodyPr wrap="none">
            <a:spAutoFit/>
          </a:bodyPr>
          <a:lstStyle/>
          <a:p>
            <a:pPr algn="ctr"/>
            <a:r>
              <a:rPr lang="fr-FR" sz="2000" b="1" dirty="0">
                <a:solidFill>
                  <a:srgbClr val="CC0000"/>
                </a:solidFill>
                <a:latin typeface="Calibri" panose="020F0502020204030204" pitchFamily="34" charset="0"/>
              </a:rPr>
              <a:t>Effet sur le prurit à M24</a:t>
            </a:r>
          </a:p>
        </p:txBody>
      </p:sp>
      <p:sp>
        <p:nvSpPr>
          <p:cNvPr id="13" name="Text Box 61"/>
          <p:cNvSpPr txBox="1">
            <a:spLocks noChangeArrowheads="1"/>
          </p:cNvSpPr>
          <p:nvPr/>
        </p:nvSpPr>
        <p:spPr bwMode="auto">
          <a:xfrm>
            <a:off x="6350435" y="1484784"/>
            <a:ext cx="4060663" cy="400110"/>
          </a:xfrm>
          <a:prstGeom prst="rect">
            <a:avLst/>
          </a:prstGeom>
          <a:noFill/>
          <a:ln w="9525">
            <a:noFill/>
            <a:miter lim="800000"/>
            <a:headEnd/>
            <a:tailEnd/>
          </a:ln>
        </p:spPr>
        <p:txBody>
          <a:bodyPr wrap="none">
            <a:spAutoFit/>
          </a:bodyPr>
          <a:lstStyle/>
          <a:p>
            <a:pPr algn="ctr"/>
            <a:r>
              <a:rPr lang="fr-FR" sz="2000" b="1" dirty="0">
                <a:solidFill>
                  <a:srgbClr val="CC0000"/>
                </a:solidFill>
                <a:latin typeface="Calibri" panose="020F0502020204030204" pitchFamily="34" charset="0"/>
              </a:rPr>
              <a:t>Effet sur l’élasticité hépatique à M24</a:t>
            </a:r>
          </a:p>
        </p:txBody>
      </p:sp>
      <p:sp>
        <p:nvSpPr>
          <p:cNvPr id="14" name="ZoneTexte 8"/>
          <p:cNvSpPr txBox="1">
            <a:spLocks noChangeArrowheads="1"/>
          </p:cNvSpPr>
          <p:nvPr/>
        </p:nvSpPr>
        <p:spPr bwMode="auto">
          <a:xfrm>
            <a:off x="1828800" y="5733257"/>
            <a:ext cx="8839200" cy="396875"/>
          </a:xfrm>
          <a:prstGeom prst="rect">
            <a:avLst/>
          </a:prstGeom>
          <a:noFill/>
          <a:ln w="9525">
            <a:noFill/>
            <a:miter lim="800000"/>
            <a:headEnd/>
            <a:tailEnd/>
          </a:ln>
        </p:spPr>
        <p:txBody>
          <a:bodyPr>
            <a:spAutoFit/>
          </a:bodyPr>
          <a:lstStyle/>
          <a:p>
            <a:pPr marL="363538" indent="-363538">
              <a:buClr>
                <a:srgbClr val="CC0000"/>
              </a:buClr>
              <a:buFont typeface="Wingdings" pitchFamily="2" charset="2"/>
              <a:buChar char="è"/>
            </a:pPr>
            <a:r>
              <a:rPr lang="fr-FR" sz="2000" b="1" dirty="0">
                <a:latin typeface="Calibri" pitchFamily="34" charset="0"/>
                <a:sym typeface="Wingdings" pitchFamily="2" charset="2"/>
              </a:rPr>
              <a:t>Efficacité du </a:t>
            </a:r>
            <a:r>
              <a:rPr lang="fr-FR" sz="2000" b="1" dirty="0" err="1">
                <a:latin typeface="Calibri" pitchFamily="34" charset="0"/>
                <a:sym typeface="Wingdings" pitchFamily="2" charset="2"/>
              </a:rPr>
              <a:t>bezafibrate</a:t>
            </a:r>
            <a:r>
              <a:rPr lang="fr-FR" sz="2000" b="1" dirty="0">
                <a:latin typeface="Calibri" pitchFamily="34" charset="0"/>
                <a:sym typeface="Wingdings" pitchFamily="2" charset="2"/>
              </a:rPr>
              <a:t> sur le prurit et l’élasticité hépatique</a:t>
            </a:r>
          </a:p>
        </p:txBody>
      </p:sp>
      <p:sp>
        <p:nvSpPr>
          <p:cNvPr id="9" name="ZoneTexte 18"/>
          <p:cNvSpPr txBox="1">
            <a:spLocks noChangeArrowheads="1"/>
          </p:cNvSpPr>
          <p:nvPr/>
        </p:nvSpPr>
        <p:spPr bwMode="auto">
          <a:xfrm rot="16200000">
            <a:off x="1483755" y="3301621"/>
            <a:ext cx="1529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Médiane (IQR ), %</a:t>
            </a:r>
          </a:p>
        </p:txBody>
      </p:sp>
      <p:sp>
        <p:nvSpPr>
          <p:cNvPr id="10" name="Rectangle 37"/>
          <p:cNvSpPr>
            <a:spLocks noChangeArrowheads="1"/>
          </p:cNvSpPr>
          <p:nvPr/>
        </p:nvSpPr>
        <p:spPr bwMode="auto">
          <a:xfrm>
            <a:off x="4583603" y="3333750"/>
            <a:ext cx="667900" cy="1439018"/>
          </a:xfrm>
          <a:prstGeom prst="rect">
            <a:avLst/>
          </a:prstGeom>
          <a:solidFill>
            <a:srgbClr val="FF660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11" name="Line 41"/>
          <p:cNvSpPr>
            <a:spLocks noChangeShapeType="1"/>
          </p:cNvSpPr>
          <p:nvPr/>
        </p:nvSpPr>
        <p:spPr bwMode="auto">
          <a:xfrm>
            <a:off x="2775711" y="2232660"/>
            <a:ext cx="0" cy="253468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42"/>
          <p:cNvSpPr>
            <a:spLocks noChangeShapeType="1"/>
          </p:cNvSpPr>
          <p:nvPr/>
        </p:nvSpPr>
        <p:spPr bwMode="auto">
          <a:xfrm>
            <a:off x="2701377" y="4461207"/>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Line 43"/>
          <p:cNvSpPr>
            <a:spLocks noChangeShapeType="1"/>
          </p:cNvSpPr>
          <p:nvPr/>
        </p:nvSpPr>
        <p:spPr bwMode="auto">
          <a:xfrm>
            <a:off x="2701377" y="389382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Line 44"/>
          <p:cNvSpPr>
            <a:spLocks noChangeShapeType="1"/>
          </p:cNvSpPr>
          <p:nvPr/>
        </p:nvSpPr>
        <p:spPr bwMode="auto">
          <a:xfrm>
            <a:off x="2701377" y="360808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45"/>
          <p:cNvSpPr>
            <a:spLocks noChangeShapeType="1"/>
          </p:cNvSpPr>
          <p:nvPr/>
        </p:nvSpPr>
        <p:spPr bwMode="auto">
          <a:xfrm>
            <a:off x="2701377" y="3041908"/>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Line 46"/>
          <p:cNvSpPr>
            <a:spLocks noChangeShapeType="1"/>
          </p:cNvSpPr>
          <p:nvPr/>
        </p:nvSpPr>
        <p:spPr bwMode="auto">
          <a:xfrm>
            <a:off x="2701377" y="2234482"/>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 name="Rectangle 49"/>
          <p:cNvSpPr>
            <a:spLocks noChangeArrowheads="1"/>
          </p:cNvSpPr>
          <p:nvPr/>
        </p:nvSpPr>
        <p:spPr bwMode="auto">
          <a:xfrm>
            <a:off x="2395090" y="4698073"/>
            <a:ext cx="2821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-100</a:t>
            </a:r>
            <a:endParaRPr lang="fr-FR" altLang="fr-FR" sz="1600" dirty="0"/>
          </a:p>
        </p:txBody>
      </p:sp>
      <p:sp>
        <p:nvSpPr>
          <p:cNvPr id="20" name="Rectangle 50"/>
          <p:cNvSpPr>
            <a:spLocks noChangeArrowheads="1"/>
          </p:cNvSpPr>
          <p:nvPr/>
        </p:nvSpPr>
        <p:spPr bwMode="auto">
          <a:xfrm>
            <a:off x="2473636" y="4377876"/>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-80</a:t>
            </a:r>
            <a:endParaRPr lang="fr-FR" altLang="fr-FR" sz="1600" dirty="0"/>
          </a:p>
        </p:txBody>
      </p:sp>
      <p:sp>
        <p:nvSpPr>
          <p:cNvPr id="21" name="Rectangle 51"/>
          <p:cNvSpPr>
            <a:spLocks noChangeArrowheads="1"/>
          </p:cNvSpPr>
          <p:nvPr/>
        </p:nvSpPr>
        <p:spPr bwMode="auto">
          <a:xfrm>
            <a:off x="2473636" y="3810494"/>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-40</a:t>
            </a:r>
            <a:endParaRPr lang="fr-FR" altLang="fr-FR" sz="1600" dirty="0"/>
          </a:p>
        </p:txBody>
      </p:sp>
      <p:sp>
        <p:nvSpPr>
          <p:cNvPr id="22" name="Rectangle 52"/>
          <p:cNvSpPr>
            <a:spLocks noChangeArrowheads="1"/>
          </p:cNvSpPr>
          <p:nvPr/>
        </p:nvSpPr>
        <p:spPr bwMode="auto">
          <a:xfrm>
            <a:off x="2473636" y="3524750"/>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23" name="Rectangle 53"/>
          <p:cNvSpPr>
            <a:spLocks noChangeArrowheads="1"/>
          </p:cNvSpPr>
          <p:nvPr/>
        </p:nvSpPr>
        <p:spPr bwMode="auto">
          <a:xfrm>
            <a:off x="2520124" y="295857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24" name="Rectangle 54"/>
          <p:cNvSpPr>
            <a:spLocks noChangeArrowheads="1"/>
          </p:cNvSpPr>
          <p:nvPr/>
        </p:nvSpPr>
        <p:spPr bwMode="auto">
          <a:xfrm>
            <a:off x="2520123" y="215114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80</a:t>
            </a:r>
            <a:endParaRPr lang="fr-FR" altLang="fr-FR" sz="1600" dirty="0"/>
          </a:p>
        </p:txBody>
      </p:sp>
      <p:sp>
        <p:nvSpPr>
          <p:cNvPr id="25" name="Line 60"/>
          <p:cNvSpPr>
            <a:spLocks noChangeShapeType="1"/>
          </p:cNvSpPr>
          <p:nvPr/>
        </p:nvSpPr>
        <p:spPr bwMode="auto">
          <a:xfrm flipV="1">
            <a:off x="2775711" y="4767347"/>
            <a:ext cx="0" cy="69846"/>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45"/>
          <p:cNvSpPr>
            <a:spLocks noChangeShapeType="1"/>
          </p:cNvSpPr>
          <p:nvPr/>
        </p:nvSpPr>
        <p:spPr bwMode="auto">
          <a:xfrm>
            <a:off x="2701377" y="3329940"/>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 name="Rectangle 53"/>
          <p:cNvSpPr>
            <a:spLocks noChangeArrowheads="1"/>
          </p:cNvSpPr>
          <p:nvPr/>
        </p:nvSpPr>
        <p:spPr bwMode="auto">
          <a:xfrm>
            <a:off x="2598670" y="324660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0</a:t>
            </a:r>
            <a:endParaRPr lang="fr-FR" altLang="fr-FR" sz="1600" dirty="0"/>
          </a:p>
        </p:txBody>
      </p:sp>
      <p:sp>
        <p:nvSpPr>
          <p:cNvPr id="28" name="Line 43"/>
          <p:cNvSpPr>
            <a:spLocks noChangeShapeType="1"/>
          </p:cNvSpPr>
          <p:nvPr/>
        </p:nvSpPr>
        <p:spPr bwMode="auto">
          <a:xfrm>
            <a:off x="2701377" y="4180713"/>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 name="Rectangle 51"/>
          <p:cNvSpPr>
            <a:spLocks noChangeArrowheads="1"/>
          </p:cNvSpPr>
          <p:nvPr/>
        </p:nvSpPr>
        <p:spPr bwMode="auto">
          <a:xfrm>
            <a:off x="2473636" y="4097382"/>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-60</a:t>
            </a:r>
            <a:endParaRPr lang="fr-FR" altLang="fr-FR" sz="1600" dirty="0"/>
          </a:p>
        </p:txBody>
      </p:sp>
      <p:sp>
        <p:nvSpPr>
          <p:cNvPr id="31" name="Rectangle 47"/>
          <p:cNvSpPr>
            <a:spLocks noChangeArrowheads="1"/>
          </p:cNvSpPr>
          <p:nvPr/>
        </p:nvSpPr>
        <p:spPr bwMode="auto">
          <a:xfrm>
            <a:off x="3347603" y="4869160"/>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Placebo</a:t>
            </a:r>
            <a:endParaRPr lang="fr-FR" altLang="fr-FR" sz="1800" b="1" dirty="0"/>
          </a:p>
        </p:txBody>
      </p:sp>
      <p:sp>
        <p:nvSpPr>
          <p:cNvPr id="32" name="Line 45"/>
          <p:cNvSpPr>
            <a:spLocks noChangeShapeType="1"/>
          </p:cNvSpPr>
          <p:nvPr/>
        </p:nvSpPr>
        <p:spPr bwMode="auto">
          <a:xfrm>
            <a:off x="2701377" y="2767588"/>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 name="Rectangle 53"/>
          <p:cNvSpPr>
            <a:spLocks noChangeArrowheads="1"/>
          </p:cNvSpPr>
          <p:nvPr/>
        </p:nvSpPr>
        <p:spPr bwMode="auto">
          <a:xfrm>
            <a:off x="2520124" y="268425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40</a:t>
            </a:r>
            <a:endParaRPr lang="fr-FR" altLang="fr-FR" sz="1600" dirty="0"/>
          </a:p>
        </p:txBody>
      </p:sp>
      <p:sp>
        <p:nvSpPr>
          <p:cNvPr id="34" name="Line 42"/>
          <p:cNvSpPr>
            <a:spLocks noChangeShapeType="1"/>
          </p:cNvSpPr>
          <p:nvPr/>
        </p:nvSpPr>
        <p:spPr bwMode="auto">
          <a:xfrm>
            <a:off x="2701377" y="4772103"/>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 name="Line 59"/>
          <p:cNvSpPr>
            <a:spLocks noChangeShapeType="1"/>
          </p:cNvSpPr>
          <p:nvPr/>
        </p:nvSpPr>
        <p:spPr bwMode="auto">
          <a:xfrm>
            <a:off x="2701378" y="4773443"/>
            <a:ext cx="2962575"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36" name="Line 45"/>
          <p:cNvSpPr>
            <a:spLocks noChangeShapeType="1"/>
          </p:cNvSpPr>
          <p:nvPr/>
        </p:nvSpPr>
        <p:spPr bwMode="auto">
          <a:xfrm>
            <a:off x="2701377" y="2492027"/>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 name="Rectangle 53"/>
          <p:cNvSpPr>
            <a:spLocks noChangeArrowheads="1"/>
          </p:cNvSpPr>
          <p:nvPr/>
        </p:nvSpPr>
        <p:spPr bwMode="auto">
          <a:xfrm>
            <a:off x="2520124" y="240869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60</a:t>
            </a:r>
            <a:endParaRPr lang="fr-FR" altLang="fr-FR" sz="1600" dirty="0"/>
          </a:p>
        </p:txBody>
      </p:sp>
      <p:sp>
        <p:nvSpPr>
          <p:cNvPr id="39" name="Rectangle 47"/>
          <p:cNvSpPr>
            <a:spLocks noChangeArrowheads="1"/>
          </p:cNvSpPr>
          <p:nvPr/>
        </p:nvSpPr>
        <p:spPr bwMode="auto">
          <a:xfrm>
            <a:off x="4497566" y="4869160"/>
            <a:ext cx="839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err="1"/>
              <a:t>Bezafibrate</a:t>
            </a:r>
            <a:endParaRPr lang="fr-FR" altLang="fr-FR" sz="1800" b="1" dirty="0"/>
          </a:p>
        </p:txBody>
      </p:sp>
      <p:sp>
        <p:nvSpPr>
          <p:cNvPr id="40" name="Rectangle 47"/>
          <p:cNvSpPr>
            <a:spLocks noChangeArrowheads="1"/>
          </p:cNvSpPr>
          <p:nvPr/>
        </p:nvSpPr>
        <p:spPr bwMode="auto">
          <a:xfrm>
            <a:off x="4664278" y="2852936"/>
            <a:ext cx="506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dirty="0"/>
              <a:t>p &lt; 0,01</a:t>
            </a:r>
            <a:endParaRPr lang="fr-FR" altLang="fr-FR" sz="1600" b="1" dirty="0"/>
          </a:p>
        </p:txBody>
      </p:sp>
      <p:sp>
        <p:nvSpPr>
          <p:cNvPr id="41" name="Rectangle 47"/>
          <p:cNvSpPr>
            <a:spLocks noChangeArrowheads="1"/>
          </p:cNvSpPr>
          <p:nvPr/>
        </p:nvSpPr>
        <p:spPr bwMode="auto">
          <a:xfrm>
            <a:off x="4713170" y="4149080"/>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solidFill>
                  <a:srgbClr val="FFFFFF"/>
                </a:solidFill>
              </a:rPr>
              <a:t>-75 %</a:t>
            </a:r>
            <a:endParaRPr lang="fr-FR" altLang="fr-FR" sz="1800" b="1" dirty="0">
              <a:solidFill>
                <a:srgbClr val="FFFFFF"/>
              </a:solidFill>
            </a:endParaRPr>
          </a:p>
        </p:txBody>
      </p:sp>
      <p:cxnSp>
        <p:nvCxnSpPr>
          <p:cNvPr id="6" name="Connecteur droit 5"/>
          <p:cNvCxnSpPr/>
          <p:nvPr/>
        </p:nvCxnSpPr>
        <p:spPr bwMode="auto">
          <a:xfrm>
            <a:off x="4583603" y="4400964"/>
            <a:ext cx="6679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7"/>
          <p:cNvSpPr>
            <a:spLocks noChangeArrowheads="1"/>
          </p:cNvSpPr>
          <p:nvPr/>
        </p:nvSpPr>
        <p:spPr bwMode="auto">
          <a:xfrm>
            <a:off x="3489467" y="3095855"/>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solidFill>
                  <a:srgbClr val="FFFFFF"/>
                </a:solidFill>
              </a:rPr>
              <a:t>0  %</a:t>
            </a:r>
            <a:endParaRPr lang="fr-FR" altLang="fr-FR" sz="1800" b="1" dirty="0">
              <a:solidFill>
                <a:srgbClr val="FFFFFF"/>
              </a:solidFill>
            </a:endParaRPr>
          </a:p>
        </p:txBody>
      </p:sp>
      <p:cxnSp>
        <p:nvCxnSpPr>
          <p:cNvPr id="46" name="Connecteur droit 45"/>
          <p:cNvCxnSpPr/>
          <p:nvPr/>
        </p:nvCxnSpPr>
        <p:spPr bwMode="auto">
          <a:xfrm>
            <a:off x="3307001" y="3347739"/>
            <a:ext cx="6679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ZoneTexte 18"/>
          <p:cNvSpPr txBox="1">
            <a:spLocks noChangeArrowheads="1"/>
          </p:cNvSpPr>
          <p:nvPr/>
        </p:nvSpPr>
        <p:spPr bwMode="auto">
          <a:xfrm rot="16200000">
            <a:off x="6136394" y="3301621"/>
            <a:ext cx="1529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Médiane (IQR ), %</a:t>
            </a:r>
          </a:p>
        </p:txBody>
      </p:sp>
      <p:sp>
        <p:nvSpPr>
          <p:cNvPr id="48" name="Rectangle 37"/>
          <p:cNvSpPr>
            <a:spLocks noChangeArrowheads="1"/>
          </p:cNvSpPr>
          <p:nvPr/>
        </p:nvSpPr>
        <p:spPr bwMode="auto">
          <a:xfrm>
            <a:off x="9164235" y="3627120"/>
            <a:ext cx="667900" cy="890016"/>
          </a:xfrm>
          <a:prstGeom prst="rect">
            <a:avLst/>
          </a:prstGeom>
          <a:solidFill>
            <a:srgbClr val="FF6600"/>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49" name="Line 41"/>
          <p:cNvSpPr>
            <a:spLocks noChangeShapeType="1"/>
          </p:cNvSpPr>
          <p:nvPr/>
        </p:nvSpPr>
        <p:spPr bwMode="auto">
          <a:xfrm>
            <a:off x="7416701" y="2232660"/>
            <a:ext cx="0" cy="2534686"/>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 name="Line 42"/>
          <p:cNvSpPr>
            <a:spLocks noChangeShapeType="1"/>
          </p:cNvSpPr>
          <p:nvPr/>
        </p:nvSpPr>
        <p:spPr bwMode="auto">
          <a:xfrm>
            <a:off x="7342367" y="424175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 name="Line 44"/>
          <p:cNvSpPr>
            <a:spLocks noChangeShapeType="1"/>
          </p:cNvSpPr>
          <p:nvPr/>
        </p:nvSpPr>
        <p:spPr bwMode="auto">
          <a:xfrm>
            <a:off x="7342367" y="348616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 name="Line 45"/>
          <p:cNvSpPr>
            <a:spLocks noChangeShapeType="1"/>
          </p:cNvSpPr>
          <p:nvPr/>
        </p:nvSpPr>
        <p:spPr bwMode="auto">
          <a:xfrm>
            <a:off x="7342367" y="2980948"/>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 name="Line 46"/>
          <p:cNvSpPr>
            <a:spLocks noChangeShapeType="1"/>
          </p:cNvSpPr>
          <p:nvPr/>
        </p:nvSpPr>
        <p:spPr bwMode="auto">
          <a:xfrm>
            <a:off x="7342367" y="2234482"/>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 name="Rectangle 49"/>
          <p:cNvSpPr>
            <a:spLocks noChangeArrowheads="1"/>
          </p:cNvSpPr>
          <p:nvPr/>
        </p:nvSpPr>
        <p:spPr bwMode="auto">
          <a:xfrm>
            <a:off x="7114628" y="4698073"/>
            <a:ext cx="203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-40</a:t>
            </a:r>
            <a:endParaRPr lang="fr-FR" altLang="fr-FR" sz="1600" dirty="0"/>
          </a:p>
        </p:txBody>
      </p:sp>
      <p:sp>
        <p:nvSpPr>
          <p:cNvPr id="56" name="Rectangle 50"/>
          <p:cNvSpPr>
            <a:spLocks noChangeArrowheads="1"/>
          </p:cNvSpPr>
          <p:nvPr/>
        </p:nvSpPr>
        <p:spPr bwMode="auto">
          <a:xfrm>
            <a:off x="7114626" y="4158420"/>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57" name="Rectangle 51"/>
          <p:cNvSpPr>
            <a:spLocks noChangeArrowheads="1"/>
          </p:cNvSpPr>
          <p:nvPr/>
        </p:nvSpPr>
        <p:spPr bwMode="auto">
          <a:xfrm>
            <a:off x="7239660" y="36459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0</a:t>
            </a:r>
            <a:endParaRPr lang="fr-FR" altLang="fr-FR" sz="1600" dirty="0"/>
          </a:p>
        </p:txBody>
      </p:sp>
      <p:sp>
        <p:nvSpPr>
          <p:cNvPr id="58" name="Rectangle 52"/>
          <p:cNvSpPr>
            <a:spLocks noChangeArrowheads="1"/>
          </p:cNvSpPr>
          <p:nvPr/>
        </p:nvSpPr>
        <p:spPr bwMode="auto">
          <a:xfrm>
            <a:off x="7161114" y="340283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10</a:t>
            </a:r>
            <a:endParaRPr lang="fr-FR" altLang="fr-FR" sz="1600" dirty="0"/>
          </a:p>
        </p:txBody>
      </p:sp>
      <p:sp>
        <p:nvSpPr>
          <p:cNvPr id="59" name="Rectangle 53"/>
          <p:cNvSpPr>
            <a:spLocks noChangeArrowheads="1"/>
          </p:cNvSpPr>
          <p:nvPr/>
        </p:nvSpPr>
        <p:spPr bwMode="auto">
          <a:xfrm>
            <a:off x="7161114" y="289761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30</a:t>
            </a:r>
            <a:endParaRPr lang="fr-FR" altLang="fr-FR" sz="1600" dirty="0"/>
          </a:p>
        </p:txBody>
      </p:sp>
      <p:sp>
        <p:nvSpPr>
          <p:cNvPr id="60" name="Rectangle 54"/>
          <p:cNvSpPr>
            <a:spLocks noChangeArrowheads="1"/>
          </p:cNvSpPr>
          <p:nvPr/>
        </p:nvSpPr>
        <p:spPr bwMode="auto">
          <a:xfrm>
            <a:off x="7161113" y="215114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60</a:t>
            </a:r>
            <a:endParaRPr lang="fr-FR" altLang="fr-FR" sz="1600" dirty="0"/>
          </a:p>
        </p:txBody>
      </p:sp>
      <p:sp>
        <p:nvSpPr>
          <p:cNvPr id="61" name="Line 60"/>
          <p:cNvSpPr>
            <a:spLocks noChangeShapeType="1"/>
          </p:cNvSpPr>
          <p:nvPr/>
        </p:nvSpPr>
        <p:spPr bwMode="auto">
          <a:xfrm flipV="1">
            <a:off x="7410605" y="4767347"/>
            <a:ext cx="0" cy="69846"/>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 name="Line 45"/>
          <p:cNvSpPr>
            <a:spLocks noChangeShapeType="1"/>
          </p:cNvSpPr>
          <p:nvPr/>
        </p:nvSpPr>
        <p:spPr bwMode="auto">
          <a:xfrm>
            <a:off x="7342367" y="3232404"/>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 name="Rectangle 53"/>
          <p:cNvSpPr>
            <a:spLocks noChangeArrowheads="1"/>
          </p:cNvSpPr>
          <p:nvPr/>
        </p:nvSpPr>
        <p:spPr bwMode="auto">
          <a:xfrm>
            <a:off x="7161114" y="314907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20</a:t>
            </a:r>
            <a:endParaRPr lang="fr-FR" altLang="fr-FR" sz="1600" dirty="0"/>
          </a:p>
        </p:txBody>
      </p:sp>
      <p:sp>
        <p:nvSpPr>
          <p:cNvPr id="64" name="Line 43"/>
          <p:cNvSpPr>
            <a:spLocks noChangeShapeType="1"/>
          </p:cNvSpPr>
          <p:nvPr/>
        </p:nvSpPr>
        <p:spPr bwMode="auto">
          <a:xfrm>
            <a:off x="7342367" y="3985641"/>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Rectangle 51"/>
          <p:cNvSpPr>
            <a:spLocks noChangeArrowheads="1"/>
          </p:cNvSpPr>
          <p:nvPr/>
        </p:nvSpPr>
        <p:spPr bwMode="auto">
          <a:xfrm>
            <a:off x="7114626" y="3902310"/>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-10</a:t>
            </a:r>
            <a:endParaRPr lang="fr-FR" altLang="fr-FR" sz="1600" dirty="0"/>
          </a:p>
        </p:txBody>
      </p:sp>
      <p:sp>
        <p:nvSpPr>
          <p:cNvPr id="67" name="Rectangle 47"/>
          <p:cNvSpPr>
            <a:spLocks noChangeArrowheads="1"/>
          </p:cNvSpPr>
          <p:nvPr/>
        </p:nvSpPr>
        <p:spPr bwMode="auto">
          <a:xfrm>
            <a:off x="7988593" y="4869160"/>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t>Placebo</a:t>
            </a:r>
            <a:endParaRPr lang="fr-FR" altLang="fr-FR" sz="1800" b="1" dirty="0"/>
          </a:p>
        </p:txBody>
      </p:sp>
      <p:sp>
        <p:nvSpPr>
          <p:cNvPr id="68" name="Line 45"/>
          <p:cNvSpPr>
            <a:spLocks noChangeShapeType="1"/>
          </p:cNvSpPr>
          <p:nvPr/>
        </p:nvSpPr>
        <p:spPr bwMode="auto">
          <a:xfrm>
            <a:off x="7342367" y="2731012"/>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9" name="Rectangle 53"/>
          <p:cNvSpPr>
            <a:spLocks noChangeArrowheads="1"/>
          </p:cNvSpPr>
          <p:nvPr/>
        </p:nvSpPr>
        <p:spPr bwMode="auto">
          <a:xfrm>
            <a:off x="7161114" y="2647681"/>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40</a:t>
            </a:r>
            <a:endParaRPr lang="fr-FR" altLang="fr-FR" sz="1600" dirty="0"/>
          </a:p>
        </p:txBody>
      </p:sp>
      <p:sp>
        <p:nvSpPr>
          <p:cNvPr id="70" name="Line 42"/>
          <p:cNvSpPr>
            <a:spLocks noChangeShapeType="1"/>
          </p:cNvSpPr>
          <p:nvPr/>
        </p:nvSpPr>
        <p:spPr bwMode="auto">
          <a:xfrm>
            <a:off x="7342367" y="4772103"/>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 name="Line 45"/>
          <p:cNvSpPr>
            <a:spLocks noChangeShapeType="1"/>
          </p:cNvSpPr>
          <p:nvPr/>
        </p:nvSpPr>
        <p:spPr bwMode="auto">
          <a:xfrm>
            <a:off x="7342367" y="2492027"/>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 name="Rectangle 53"/>
          <p:cNvSpPr>
            <a:spLocks noChangeArrowheads="1"/>
          </p:cNvSpPr>
          <p:nvPr/>
        </p:nvSpPr>
        <p:spPr bwMode="auto">
          <a:xfrm>
            <a:off x="7161114" y="240869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50</a:t>
            </a:r>
            <a:endParaRPr lang="fr-FR" altLang="fr-FR" sz="1600" dirty="0"/>
          </a:p>
        </p:txBody>
      </p:sp>
      <p:sp>
        <p:nvSpPr>
          <p:cNvPr id="74" name="Rectangle 47"/>
          <p:cNvSpPr>
            <a:spLocks noChangeArrowheads="1"/>
          </p:cNvSpPr>
          <p:nvPr/>
        </p:nvSpPr>
        <p:spPr bwMode="auto">
          <a:xfrm>
            <a:off x="9078198" y="4869160"/>
            <a:ext cx="839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err="1"/>
              <a:t>Bezafibrate</a:t>
            </a:r>
            <a:endParaRPr lang="fr-FR" altLang="fr-FR" sz="1800" b="1" dirty="0"/>
          </a:p>
        </p:txBody>
      </p:sp>
      <p:sp>
        <p:nvSpPr>
          <p:cNvPr id="75" name="Rectangle 47"/>
          <p:cNvSpPr>
            <a:spLocks noChangeArrowheads="1"/>
          </p:cNvSpPr>
          <p:nvPr/>
        </p:nvSpPr>
        <p:spPr bwMode="auto">
          <a:xfrm>
            <a:off x="9244910" y="2852936"/>
            <a:ext cx="506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200" b="1" dirty="0"/>
              <a:t>p &lt; 0,01</a:t>
            </a:r>
            <a:endParaRPr lang="fr-FR" altLang="fr-FR" sz="1600" b="1" dirty="0"/>
          </a:p>
        </p:txBody>
      </p:sp>
      <p:sp>
        <p:nvSpPr>
          <p:cNvPr id="76" name="Rectangle 47"/>
          <p:cNvSpPr>
            <a:spLocks noChangeArrowheads="1"/>
          </p:cNvSpPr>
          <p:nvPr/>
        </p:nvSpPr>
        <p:spPr bwMode="auto">
          <a:xfrm>
            <a:off x="9293802" y="3704840"/>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solidFill>
                  <a:srgbClr val="FFFFFF"/>
                </a:solidFill>
              </a:rPr>
              <a:t>-10 %</a:t>
            </a:r>
            <a:endParaRPr lang="fr-FR" altLang="fr-FR" sz="1800" b="1" dirty="0">
              <a:solidFill>
                <a:srgbClr val="FFFFFF"/>
              </a:solidFill>
            </a:endParaRPr>
          </a:p>
        </p:txBody>
      </p:sp>
      <p:cxnSp>
        <p:nvCxnSpPr>
          <p:cNvPr id="77" name="Connecteur droit 76"/>
          <p:cNvCxnSpPr/>
          <p:nvPr/>
        </p:nvCxnSpPr>
        <p:spPr bwMode="auto">
          <a:xfrm>
            <a:off x="9164235" y="3968488"/>
            <a:ext cx="6679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37"/>
          <p:cNvSpPr>
            <a:spLocks noChangeArrowheads="1"/>
          </p:cNvSpPr>
          <p:nvPr/>
        </p:nvSpPr>
        <p:spPr bwMode="auto">
          <a:xfrm>
            <a:off x="7914816" y="2514054"/>
            <a:ext cx="667900" cy="1423963"/>
          </a:xfrm>
          <a:prstGeom prst="rect">
            <a:avLst/>
          </a:prstGeom>
          <a:solidFill>
            <a:schemeClr val="bg1">
              <a:lumMod val="50000"/>
            </a:schemeClr>
          </a:solidFill>
          <a:ln>
            <a:noFill/>
          </a:ln>
          <a:extLst/>
        </p:spPr>
        <p:txBody>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eaLnBrk="1" hangingPunct="1">
              <a:buClrTx/>
              <a:buFontTx/>
              <a:buNone/>
            </a:pPr>
            <a:endParaRPr lang="fr-FR" altLang="fr-FR" sz="1600"/>
          </a:p>
        </p:txBody>
      </p:sp>
      <p:sp>
        <p:nvSpPr>
          <p:cNvPr id="79" name="Rectangle 47"/>
          <p:cNvSpPr>
            <a:spLocks noChangeArrowheads="1"/>
          </p:cNvSpPr>
          <p:nvPr/>
        </p:nvSpPr>
        <p:spPr bwMode="auto">
          <a:xfrm>
            <a:off x="8006714" y="3108047"/>
            <a:ext cx="4841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400" b="1" dirty="0">
                <a:solidFill>
                  <a:srgbClr val="FFFFFF"/>
                </a:solidFill>
              </a:rPr>
              <a:t>+14  %</a:t>
            </a:r>
            <a:endParaRPr lang="fr-FR" altLang="fr-FR" sz="1800" b="1" dirty="0">
              <a:solidFill>
                <a:srgbClr val="FFFFFF"/>
              </a:solidFill>
            </a:endParaRPr>
          </a:p>
        </p:txBody>
      </p:sp>
      <p:cxnSp>
        <p:nvCxnSpPr>
          <p:cNvPr id="80" name="Connecteur droit 79"/>
          <p:cNvCxnSpPr/>
          <p:nvPr/>
        </p:nvCxnSpPr>
        <p:spPr bwMode="auto">
          <a:xfrm>
            <a:off x="7914816" y="3359931"/>
            <a:ext cx="6679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Line 42"/>
          <p:cNvSpPr>
            <a:spLocks noChangeShapeType="1"/>
          </p:cNvSpPr>
          <p:nvPr/>
        </p:nvSpPr>
        <p:spPr bwMode="auto">
          <a:xfrm>
            <a:off x="7342367" y="4509395"/>
            <a:ext cx="70960" cy="0"/>
          </a:xfrm>
          <a:prstGeom prst="line">
            <a:avLst/>
          </a:prstGeom>
          <a:noFill/>
          <a:ln w="0">
            <a:solidFill>
              <a:srgbClr val="3333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 name="Rectangle 50"/>
          <p:cNvSpPr>
            <a:spLocks noChangeArrowheads="1"/>
          </p:cNvSpPr>
          <p:nvPr/>
        </p:nvSpPr>
        <p:spPr bwMode="auto">
          <a:xfrm>
            <a:off x="7114626" y="4426064"/>
            <a:ext cx="203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200" dirty="0"/>
              <a:t>-30</a:t>
            </a:r>
            <a:endParaRPr lang="fr-FR" altLang="fr-FR" sz="1600" dirty="0"/>
          </a:p>
        </p:txBody>
      </p:sp>
      <p:sp>
        <p:nvSpPr>
          <p:cNvPr id="82" name="ZoneTexte 81"/>
          <p:cNvSpPr txBox="1"/>
          <p:nvPr/>
        </p:nvSpPr>
        <p:spPr>
          <a:xfrm>
            <a:off x="1717775" y="262067"/>
            <a:ext cx="8571834" cy="923330"/>
          </a:xfrm>
          <a:prstGeom prst="rect">
            <a:avLst/>
          </a:prstGeom>
          <a:noFill/>
        </p:spPr>
        <p:txBody>
          <a:bodyPr wrap="none" rtlCol="0">
            <a:spAutoFit/>
          </a:bodyPr>
          <a:lstStyle/>
          <a:p>
            <a:r>
              <a:rPr lang="fr-FR" sz="5400" b="1" dirty="0" smtClean="0">
                <a:solidFill>
                  <a:schemeClr val="accent1">
                    <a:lumMod val="50000"/>
                  </a:schemeClr>
                </a:solidFill>
                <a:latin typeface="Arial" panose="020B0604020202020204" pitchFamily="34" charset="0"/>
                <a:cs typeface="Arial" panose="020B0604020202020204" pitchFamily="34" charset="0"/>
              </a:rPr>
              <a:t>Traitements de 2</a:t>
            </a:r>
            <a:r>
              <a:rPr lang="fr-FR" sz="5400" b="1" baseline="30000" dirty="0" smtClean="0">
                <a:solidFill>
                  <a:schemeClr val="accent1">
                    <a:lumMod val="50000"/>
                  </a:schemeClr>
                </a:solidFill>
                <a:latin typeface="Arial" panose="020B0604020202020204" pitchFamily="34" charset="0"/>
                <a:cs typeface="Arial" panose="020B0604020202020204" pitchFamily="34" charset="0"/>
              </a:rPr>
              <a:t>ème</a:t>
            </a:r>
            <a:r>
              <a:rPr lang="fr-FR" sz="5400" b="1" dirty="0" smtClean="0">
                <a:solidFill>
                  <a:schemeClr val="accent1">
                    <a:lumMod val="50000"/>
                  </a:schemeClr>
                </a:solidFill>
                <a:latin typeface="Arial" panose="020B0604020202020204" pitchFamily="34" charset="0"/>
                <a:cs typeface="Arial" panose="020B0604020202020204" pitchFamily="34" charset="0"/>
              </a:rPr>
              <a:t> ligne </a:t>
            </a:r>
            <a:endParaRPr lang="fr-FR" sz="5400" b="1" dirty="0">
              <a:solidFill>
                <a:schemeClr val="accent1">
                  <a:lumMod val="50000"/>
                </a:schemeClr>
              </a:solidFill>
              <a:latin typeface="Arial" panose="020B0604020202020204" pitchFamily="34" charset="0"/>
              <a:cs typeface="Arial" panose="020B0604020202020204" pitchFamily="34" charset="0"/>
            </a:endParaRPr>
          </a:p>
        </p:txBody>
      </p:sp>
      <p:sp>
        <p:nvSpPr>
          <p:cNvPr id="86" name="ZoneTexte 85"/>
          <p:cNvSpPr txBox="1"/>
          <p:nvPr/>
        </p:nvSpPr>
        <p:spPr>
          <a:xfrm>
            <a:off x="141061" y="965759"/>
            <a:ext cx="1576714" cy="369332"/>
          </a:xfrm>
          <a:prstGeom prst="rect">
            <a:avLst/>
          </a:prstGeom>
          <a:noFill/>
        </p:spPr>
        <p:txBody>
          <a:bodyPr wrap="none" rtlCol="0">
            <a:spAutoFit/>
          </a:bodyPr>
          <a:lstStyle/>
          <a:p>
            <a:r>
              <a:rPr lang="fr-FR" dirty="0" smtClean="0">
                <a:solidFill>
                  <a:srgbClr val="FF0000"/>
                </a:solidFill>
              </a:rPr>
              <a:t>BEZURSO 2018</a:t>
            </a:r>
            <a:endParaRPr lang="fr-FR" dirty="0">
              <a:solidFill>
                <a:srgbClr val="FF0000"/>
              </a:solidFill>
            </a:endParaRPr>
          </a:p>
        </p:txBody>
      </p:sp>
    </p:spTree>
    <p:extLst>
      <p:ext uri="{BB962C8B-B14F-4D97-AF65-F5344CB8AC3E}">
        <p14:creationId xmlns:p14="http://schemas.microsoft.com/office/powerpoint/2010/main" val="12040209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79966" y="216329"/>
            <a:ext cx="9479386" cy="2400029"/>
          </a:xfrm>
          <a:prstGeom prst="rect">
            <a:avLst/>
          </a:prstGeom>
        </p:spPr>
      </p:pic>
      <p:sp>
        <p:nvSpPr>
          <p:cNvPr id="4" name="ZoneTexte 3"/>
          <p:cNvSpPr txBox="1"/>
          <p:nvPr/>
        </p:nvSpPr>
        <p:spPr>
          <a:xfrm>
            <a:off x="10959352" y="216329"/>
            <a:ext cx="755335" cy="400110"/>
          </a:xfrm>
          <a:prstGeom prst="rect">
            <a:avLst/>
          </a:prstGeom>
          <a:noFill/>
        </p:spPr>
        <p:txBody>
          <a:bodyPr wrap="none" rtlCol="0">
            <a:spAutoFit/>
          </a:bodyPr>
          <a:lstStyle/>
          <a:p>
            <a:r>
              <a:rPr lang="fr-FR" sz="2000" b="1" dirty="0" smtClean="0">
                <a:solidFill>
                  <a:srgbClr val="FF0000"/>
                </a:solidFill>
                <a:latin typeface="Arial" panose="020B0604020202020204" pitchFamily="34" charset="0"/>
                <a:cs typeface="Arial" panose="020B0604020202020204" pitchFamily="34" charset="0"/>
              </a:rPr>
              <a:t>2017</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6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328148" y="147919"/>
            <a:ext cx="5439310" cy="1015663"/>
          </a:xfrm>
          <a:prstGeom prst="rect">
            <a:avLst/>
          </a:prstGeom>
          <a:noFill/>
        </p:spPr>
        <p:txBody>
          <a:bodyPr wrap="none" rtlCol="0">
            <a:spAutoFit/>
          </a:bodyPr>
          <a:lstStyle/>
          <a:p>
            <a:r>
              <a:rPr lang="fr-FR" sz="6000" b="1" dirty="0" smtClean="0">
                <a:solidFill>
                  <a:schemeClr val="accent1">
                    <a:lumMod val="50000"/>
                  </a:schemeClr>
                </a:solidFill>
                <a:latin typeface="Arial" panose="020B0604020202020204" pitchFamily="34" charset="0"/>
                <a:cs typeface="Arial" panose="020B0604020202020204" pitchFamily="34" charset="0"/>
              </a:rPr>
              <a:t>Epidémiologie</a:t>
            </a:r>
            <a:endParaRPr lang="fr-FR" sz="6000" b="1" dirty="0">
              <a:solidFill>
                <a:schemeClr val="accent1">
                  <a:lumMod val="50000"/>
                </a:schemeClr>
              </a:solidFill>
              <a:latin typeface="Arial" panose="020B0604020202020204" pitchFamily="34" charset="0"/>
              <a:cs typeface="Arial" panose="020B0604020202020204" pitchFamily="34" charset="0"/>
            </a:endParaRPr>
          </a:p>
        </p:txBody>
      </p:sp>
      <p:sp>
        <p:nvSpPr>
          <p:cNvPr id="6" name="ZoneTexte 5"/>
          <p:cNvSpPr txBox="1"/>
          <p:nvPr/>
        </p:nvSpPr>
        <p:spPr>
          <a:xfrm>
            <a:off x="403411" y="1485900"/>
            <a:ext cx="10652275" cy="3046988"/>
          </a:xfrm>
          <a:prstGeom prst="rect">
            <a:avLst/>
          </a:prstGeom>
          <a:noFill/>
        </p:spPr>
        <p:txBody>
          <a:bodyPr wrap="none" rtlCol="0">
            <a:spAutoFit/>
          </a:bodyPr>
          <a:lstStyle/>
          <a:p>
            <a:r>
              <a:rPr lang="fr-FR" sz="2800" b="1" dirty="0" smtClean="0">
                <a:latin typeface="Arial" panose="020B0604020202020204" pitchFamily="34" charset="0"/>
                <a:cs typeface="Arial" panose="020B0604020202020204" pitchFamily="34" charset="0"/>
              </a:rPr>
              <a:t>C’est la première maladie </a:t>
            </a:r>
            <a:r>
              <a:rPr lang="fr-FR" sz="2800" b="1" dirty="0" err="1" smtClean="0">
                <a:latin typeface="Arial" panose="020B0604020202020204" pitchFamily="34" charset="0"/>
                <a:cs typeface="Arial" panose="020B0604020202020204" pitchFamily="34" charset="0"/>
              </a:rPr>
              <a:t>cholestatique</a:t>
            </a:r>
            <a:r>
              <a:rPr lang="fr-FR" sz="2800" b="1" dirty="0" smtClean="0">
                <a:latin typeface="Arial" panose="020B0604020202020204" pitchFamily="34" charset="0"/>
                <a:cs typeface="Arial" panose="020B0604020202020204" pitchFamily="34" charset="0"/>
              </a:rPr>
              <a:t> chronique de l’adulte</a:t>
            </a:r>
          </a:p>
          <a:p>
            <a:endParaRPr lang="fr-FR" sz="2800" b="1" dirty="0">
              <a:latin typeface="Arial" panose="020B0604020202020204" pitchFamily="34" charset="0"/>
              <a:cs typeface="Arial" panose="020B0604020202020204" pitchFamily="34" charset="0"/>
            </a:endParaRPr>
          </a:p>
          <a:p>
            <a:r>
              <a:rPr lang="fr-FR" sz="2800" b="1" dirty="0" smtClean="0">
                <a:latin typeface="Arial" panose="020B0604020202020204" pitchFamily="34" charset="0"/>
                <a:cs typeface="Arial" panose="020B0604020202020204" pitchFamily="34" charset="0"/>
              </a:rPr>
              <a:t>Sa prévalence est en augmentation</a:t>
            </a:r>
          </a:p>
          <a:p>
            <a:r>
              <a:rPr lang="fr-FR" sz="28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13 pour 10</a:t>
            </a:r>
            <a:r>
              <a:rPr lang="fr-FR" sz="2400" b="1" baseline="30000" dirty="0" smtClean="0">
                <a:latin typeface="Arial" panose="020B0604020202020204" pitchFamily="34" charset="0"/>
                <a:cs typeface="Arial" panose="020B0604020202020204" pitchFamily="34" charset="0"/>
              </a:rPr>
              <a:t>5</a:t>
            </a:r>
            <a:r>
              <a:rPr lang="fr-FR" sz="2400" b="1" dirty="0" smtClean="0">
                <a:latin typeface="Arial" panose="020B0604020202020204" pitchFamily="34" charset="0"/>
                <a:cs typeface="Arial" panose="020B0604020202020204" pitchFamily="34" charset="0"/>
              </a:rPr>
              <a:t> aux Pays Bas</a:t>
            </a:r>
          </a:p>
          <a:p>
            <a:r>
              <a:rPr lang="fr-FR" sz="24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24 pour 10</a:t>
            </a:r>
            <a:r>
              <a:rPr lang="fr-FR" sz="2400" b="1" baseline="30000" dirty="0" smtClean="0">
                <a:latin typeface="Arial" panose="020B0604020202020204" pitchFamily="34" charset="0"/>
                <a:cs typeface="Arial" panose="020B0604020202020204" pitchFamily="34" charset="0"/>
              </a:rPr>
              <a:t>5</a:t>
            </a:r>
            <a:r>
              <a:rPr lang="fr-FR" sz="2400" b="1" dirty="0" smtClean="0">
                <a:latin typeface="Arial" panose="020B0604020202020204" pitchFamily="34" charset="0"/>
                <a:cs typeface="Arial" panose="020B0604020202020204" pitchFamily="34" charset="0"/>
              </a:rPr>
              <a:t> en France, mais 101 pour 10</a:t>
            </a:r>
            <a:r>
              <a:rPr lang="fr-FR" sz="2400" b="1" baseline="30000" dirty="0" smtClean="0">
                <a:latin typeface="Arial" panose="020B0604020202020204" pitchFamily="34" charset="0"/>
                <a:cs typeface="Arial" panose="020B0604020202020204" pitchFamily="34" charset="0"/>
              </a:rPr>
              <a:t>5</a:t>
            </a:r>
            <a:r>
              <a:rPr lang="fr-FR" sz="2400" b="1" dirty="0" smtClean="0">
                <a:latin typeface="Arial" panose="020B0604020202020204" pitchFamily="34" charset="0"/>
                <a:cs typeface="Arial" panose="020B0604020202020204" pitchFamily="34" charset="0"/>
              </a:rPr>
              <a:t> chez femmes &gt; 45a</a:t>
            </a:r>
          </a:p>
          <a:p>
            <a:endParaRPr lang="fr-FR" sz="2800" b="1" dirty="0" smtClean="0">
              <a:latin typeface="Arial" panose="020B0604020202020204" pitchFamily="34" charset="0"/>
              <a:cs typeface="Arial" panose="020B0604020202020204" pitchFamily="34" charset="0"/>
            </a:endParaRPr>
          </a:p>
          <a:p>
            <a:endParaRPr lang="fr-FR" sz="2800" b="1" dirty="0">
              <a:latin typeface="Arial" panose="020B0604020202020204" pitchFamily="34" charset="0"/>
              <a:cs typeface="Arial" panose="020B0604020202020204" pitchFamily="34" charset="0"/>
            </a:endParaRPr>
          </a:p>
        </p:txBody>
      </p:sp>
      <p:sp>
        <p:nvSpPr>
          <p:cNvPr id="9" name="ZoneTexte 8"/>
          <p:cNvSpPr txBox="1"/>
          <p:nvPr/>
        </p:nvSpPr>
        <p:spPr>
          <a:xfrm>
            <a:off x="7613718" y="6037730"/>
            <a:ext cx="3441968" cy="646331"/>
          </a:xfrm>
          <a:prstGeom prst="rect">
            <a:avLst/>
          </a:prstGeom>
          <a:noFill/>
        </p:spPr>
        <p:txBody>
          <a:bodyPr wrap="none" rtlCol="0">
            <a:spAutoFit/>
          </a:bodyPr>
          <a:lstStyle/>
          <a:p>
            <a:r>
              <a:rPr lang="fr-FR" b="1" i="1" dirty="0" smtClean="0">
                <a:latin typeface="Arial" panose="020B0604020202020204" pitchFamily="34" charset="0"/>
                <a:cs typeface="Arial" panose="020B0604020202020204" pitchFamily="34" charset="0"/>
              </a:rPr>
              <a:t>Gross RG, Clin </a:t>
            </a:r>
            <a:r>
              <a:rPr lang="fr-FR" b="1" i="1" dirty="0" err="1" smtClean="0">
                <a:latin typeface="Arial" panose="020B0604020202020204" pitchFamily="34" charset="0"/>
                <a:cs typeface="Arial" panose="020B0604020202020204" pitchFamily="34" charset="0"/>
              </a:rPr>
              <a:t>Liver</a:t>
            </a:r>
            <a:r>
              <a:rPr lang="fr-FR" b="1" i="1" dirty="0" smtClean="0">
                <a:latin typeface="Arial" panose="020B0604020202020204" pitchFamily="34" charset="0"/>
                <a:cs typeface="Arial" panose="020B0604020202020204" pitchFamily="34" charset="0"/>
              </a:rPr>
              <a:t> Dis 2008</a:t>
            </a:r>
          </a:p>
          <a:p>
            <a:r>
              <a:rPr lang="fr-FR" b="1" i="1" dirty="0" err="1" smtClean="0">
                <a:latin typeface="Arial" panose="020B0604020202020204" pitchFamily="34" charset="0"/>
                <a:cs typeface="Arial" panose="020B0604020202020204" pitchFamily="34" charset="0"/>
              </a:rPr>
              <a:t>Dahlqvist</a:t>
            </a:r>
            <a:r>
              <a:rPr lang="fr-FR" b="1" i="1" dirty="0" smtClean="0">
                <a:latin typeface="Arial" panose="020B0604020202020204" pitchFamily="34" charset="0"/>
                <a:cs typeface="Arial" panose="020B0604020202020204" pitchFamily="34" charset="0"/>
              </a:rPr>
              <a:t> G, </a:t>
            </a:r>
            <a:r>
              <a:rPr lang="fr-FR" b="1" i="1" dirty="0" err="1" smtClean="0">
                <a:latin typeface="Arial" panose="020B0604020202020204" pitchFamily="34" charset="0"/>
                <a:cs typeface="Arial" panose="020B0604020202020204" pitchFamily="34" charset="0"/>
              </a:rPr>
              <a:t>Hepatology</a:t>
            </a:r>
            <a:r>
              <a:rPr lang="fr-FR" b="1" i="1" dirty="0" smtClean="0">
                <a:latin typeface="Arial" panose="020B0604020202020204" pitchFamily="34" charset="0"/>
                <a:cs typeface="Arial" panose="020B0604020202020204" pitchFamily="34" charset="0"/>
              </a:rPr>
              <a:t> 2017</a:t>
            </a:r>
            <a:endParaRPr lang="fr-FR" b="1" i="1" dirty="0">
              <a:latin typeface="Arial" panose="020B0604020202020204" pitchFamily="34" charset="0"/>
              <a:cs typeface="Arial" panose="020B0604020202020204" pitchFamily="34" charset="0"/>
            </a:endParaRPr>
          </a:p>
        </p:txBody>
      </p:sp>
      <p:graphicFrame>
        <p:nvGraphicFramePr>
          <p:cNvPr id="14" name="Espace réservé du contenu 9"/>
          <p:cNvGraphicFramePr>
            <a:graphicFrameLocks noGrp="1"/>
          </p:cNvGraphicFramePr>
          <p:nvPr>
            <p:ph sz="quarter" idx="4294967295"/>
            <p:extLst>
              <p:ext uri="{D42A27DB-BD31-4B8C-83A1-F6EECF244321}">
                <p14:modId xmlns:p14="http://schemas.microsoft.com/office/powerpoint/2010/main" val="3703861462"/>
              </p:ext>
            </p:extLst>
          </p:nvPr>
        </p:nvGraphicFramePr>
        <p:xfrm>
          <a:off x="4296410" y="3991953"/>
          <a:ext cx="3072653" cy="3021200"/>
        </p:xfrm>
        <a:graphic>
          <a:graphicData uri="http://schemas.openxmlformats.org/drawingml/2006/chart">
            <c:chart xmlns:c="http://schemas.openxmlformats.org/drawingml/2006/chart" xmlns:r="http://schemas.openxmlformats.org/officeDocument/2006/relationships" r:id="rId2"/>
          </a:graphicData>
        </a:graphic>
      </p:graphicFrame>
      <p:sp>
        <p:nvSpPr>
          <p:cNvPr id="15" name="Espace réservé du texte 6"/>
          <p:cNvSpPr txBox="1">
            <a:spLocks/>
          </p:cNvSpPr>
          <p:nvPr/>
        </p:nvSpPr>
        <p:spPr>
          <a:xfrm>
            <a:off x="292733" y="4446958"/>
            <a:ext cx="3931920" cy="81649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000" indent="-234000">
              <a:lnSpc>
                <a:spcPts val="2400"/>
              </a:lnSpc>
              <a:spcBef>
                <a:spcPts val="0"/>
              </a:spcBef>
            </a:pPr>
            <a:r>
              <a:rPr lang="fr-FR" b="1" dirty="0" smtClean="0">
                <a:solidFill>
                  <a:srgbClr val="4F81BD"/>
                </a:solidFill>
              </a:rPr>
              <a:t>64 laboratoires d’immunologie </a:t>
            </a:r>
            <a:r>
              <a:rPr lang="fr-FR" dirty="0" smtClean="0">
                <a:solidFill>
                  <a:srgbClr val="4F81BD"/>
                </a:solidFill>
              </a:rPr>
              <a:t/>
            </a:r>
            <a:br>
              <a:rPr lang="fr-FR" dirty="0" smtClean="0">
                <a:solidFill>
                  <a:srgbClr val="4F81BD"/>
                </a:solidFill>
              </a:rPr>
            </a:br>
            <a:r>
              <a:rPr lang="fr-FR" dirty="0" smtClean="0">
                <a:solidFill>
                  <a:srgbClr val="4F81BD"/>
                </a:solidFill>
              </a:rPr>
              <a:t>Couverture du territoire &gt; 90%</a:t>
            </a:r>
            <a:endParaRPr lang="fr-FR" dirty="0">
              <a:solidFill>
                <a:srgbClr val="4F81BD"/>
              </a:solidFill>
            </a:endParaRPr>
          </a:p>
        </p:txBody>
      </p:sp>
      <p:sp>
        <p:nvSpPr>
          <p:cNvPr id="16" name="Espace réservé du texte 7"/>
          <p:cNvSpPr txBox="1">
            <a:spLocks/>
          </p:cNvSpPr>
          <p:nvPr/>
        </p:nvSpPr>
        <p:spPr>
          <a:xfrm>
            <a:off x="364490" y="5502553"/>
            <a:ext cx="3931920"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000" indent="-234000">
              <a:lnSpc>
                <a:spcPts val="2400"/>
              </a:lnSpc>
            </a:pPr>
            <a:r>
              <a:rPr lang="fr-FR" sz="2000" b="1" dirty="0" smtClean="0">
                <a:solidFill>
                  <a:srgbClr val="4F81BD"/>
                </a:solidFill>
              </a:rPr>
              <a:t>1318 patients AAM+ en 1 an</a:t>
            </a:r>
            <a:r>
              <a:rPr lang="fr-FR" sz="2000" dirty="0" smtClean="0">
                <a:solidFill>
                  <a:srgbClr val="4F81BD"/>
                </a:solidFill>
              </a:rPr>
              <a:t/>
            </a:r>
            <a:br>
              <a:rPr lang="fr-FR" sz="2000" dirty="0" smtClean="0">
                <a:solidFill>
                  <a:srgbClr val="4F81BD"/>
                </a:solidFill>
              </a:rPr>
            </a:br>
            <a:r>
              <a:rPr lang="fr-FR" sz="2000" dirty="0" smtClean="0">
                <a:solidFill>
                  <a:srgbClr val="4F81BD"/>
                </a:solidFill>
              </a:rPr>
              <a:t>720 avec données médicales</a:t>
            </a:r>
            <a:endParaRPr lang="fr-FR" sz="2000" dirty="0">
              <a:solidFill>
                <a:srgbClr val="4F81BD"/>
              </a:solidFill>
            </a:endParaRPr>
          </a:p>
        </p:txBody>
      </p:sp>
    </p:spTree>
    <p:extLst>
      <p:ext uri="{BB962C8B-B14F-4D97-AF65-F5344CB8AC3E}">
        <p14:creationId xmlns:p14="http://schemas.microsoft.com/office/powerpoint/2010/main" val="399131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t="4951"/>
          <a:stretch/>
        </p:blipFill>
        <p:spPr>
          <a:xfrm>
            <a:off x="2423592" y="1484785"/>
            <a:ext cx="4392488" cy="5167325"/>
          </a:xfrm>
          <a:prstGeom prst="rect">
            <a:avLst/>
          </a:prstGeom>
        </p:spPr>
      </p:pic>
      <p:sp>
        <p:nvSpPr>
          <p:cNvPr id="8" name="Rectangle 7"/>
          <p:cNvSpPr/>
          <p:nvPr/>
        </p:nvSpPr>
        <p:spPr>
          <a:xfrm>
            <a:off x="2855640" y="2181601"/>
            <a:ext cx="2736304" cy="393197"/>
          </a:xfrm>
          <a:prstGeom prst="rect">
            <a:avLst/>
          </a:prstGeom>
          <a:solidFill>
            <a:srgbClr val="FF0000">
              <a:alpha val="5000"/>
            </a:srgbClr>
          </a:solid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4" name="Image 13"/>
          <p:cNvPicPr>
            <a:picLocks noChangeAspect="1"/>
          </p:cNvPicPr>
          <p:nvPr/>
        </p:nvPicPr>
        <p:blipFill>
          <a:blip r:embed="rId3"/>
          <a:stretch>
            <a:fillRect/>
          </a:stretch>
        </p:blipFill>
        <p:spPr>
          <a:xfrm>
            <a:off x="7320136" y="2780928"/>
            <a:ext cx="2736304" cy="2437146"/>
          </a:xfrm>
          <a:prstGeom prst="rect">
            <a:avLst/>
          </a:prstGeom>
        </p:spPr>
      </p:pic>
      <p:sp>
        <p:nvSpPr>
          <p:cNvPr id="16" name="Ellipse 15"/>
          <p:cNvSpPr/>
          <p:nvPr/>
        </p:nvSpPr>
        <p:spPr>
          <a:xfrm>
            <a:off x="8328248" y="3356992"/>
            <a:ext cx="864096" cy="720080"/>
          </a:xfrm>
          <a:prstGeom prst="ellipse">
            <a:avLst/>
          </a:prstGeom>
          <a:noFill/>
          <a:ln w="3810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p:cNvSpPr txBox="1"/>
          <p:nvPr/>
        </p:nvSpPr>
        <p:spPr>
          <a:xfrm>
            <a:off x="2050678" y="181090"/>
            <a:ext cx="7920758" cy="1015663"/>
          </a:xfrm>
          <a:prstGeom prst="rect">
            <a:avLst/>
          </a:prstGeom>
          <a:noFill/>
        </p:spPr>
        <p:txBody>
          <a:bodyPr wrap="none" rtlCol="0">
            <a:spAutoFit/>
          </a:bodyPr>
          <a:lstStyle/>
          <a:p>
            <a:r>
              <a:rPr lang="fr-FR" sz="6000" b="1" dirty="0" smtClean="0">
                <a:solidFill>
                  <a:schemeClr val="accent1">
                    <a:lumMod val="50000"/>
                  </a:schemeClr>
                </a:solidFill>
                <a:latin typeface="Arial" panose="020B0604020202020204" pitchFamily="34" charset="0"/>
                <a:cs typeface="Arial" panose="020B0604020202020204" pitchFamily="34" charset="0"/>
              </a:rPr>
              <a:t>Diagnostic de la CBP</a:t>
            </a:r>
            <a:endParaRPr lang="fr-FR" sz="6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5806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51" y="242799"/>
            <a:ext cx="11582400" cy="970156"/>
          </a:xfrm>
        </p:spPr>
        <p:txBody>
          <a:bodyPr>
            <a:normAutofit/>
          </a:bodyPr>
          <a:lstStyle/>
          <a:p>
            <a:r>
              <a:rPr lang="fr-FR" sz="4400" b="1" cap="none" dirty="0" smtClean="0">
                <a:solidFill>
                  <a:schemeClr val="accent1">
                    <a:lumMod val="50000"/>
                  </a:schemeClr>
                </a:solidFill>
                <a:latin typeface="Arial" panose="020B0604020202020204" pitchFamily="34" charset="0"/>
                <a:cs typeface="Arial" panose="020B0604020202020204" pitchFamily="34" charset="0"/>
              </a:rPr>
              <a:t>Situation rare: symptômes cliniques</a:t>
            </a:r>
            <a:endParaRPr lang="fr-FR" sz="4400" b="1" cap="none" dirty="0">
              <a:solidFill>
                <a:schemeClr val="accent1">
                  <a:lumMod val="5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820334" y="5929447"/>
            <a:ext cx="6801555" cy="646331"/>
          </a:xfrm>
        </p:spPr>
        <p:txBody>
          <a:bodyPr/>
          <a:lstStyle/>
          <a:p>
            <a:pPr marL="87313" indent="-87313">
              <a:buFont typeface="+mj-lt"/>
              <a:buAutoNum type="arabicPeriod"/>
              <a:defRPr/>
            </a:pPr>
            <a:r>
              <a:rPr lang="en-US" sz="1000" dirty="0" err="1">
                <a:solidFill>
                  <a:srgbClr val="000000"/>
                </a:solidFill>
              </a:rPr>
              <a:t>Selmi</a:t>
            </a:r>
            <a:r>
              <a:rPr lang="en-US" sz="1000" dirty="0">
                <a:solidFill>
                  <a:srgbClr val="000000"/>
                </a:solidFill>
              </a:rPr>
              <a:t> C, et al. Primary biliary cirrhosis. Lancet 2011;377:1600–9;  </a:t>
            </a:r>
          </a:p>
          <a:p>
            <a:pPr marL="87313" indent="-87313">
              <a:buFont typeface="+mj-lt"/>
              <a:buAutoNum type="arabicPeriod"/>
              <a:defRPr/>
            </a:pPr>
            <a:r>
              <a:rPr lang="en-US" sz="1000" dirty="0">
                <a:solidFill>
                  <a:srgbClr val="000000"/>
                </a:solidFill>
              </a:rPr>
              <a:t>Carey EJ, et al. Primary biliary cirrhosis. Lancet 2015;386:1565–75;</a:t>
            </a:r>
          </a:p>
          <a:p>
            <a:pPr marL="87313" indent="-87313">
              <a:buFont typeface="+mj-lt"/>
              <a:buAutoNum type="arabicPeriod"/>
              <a:defRPr/>
            </a:pPr>
            <a:r>
              <a:rPr lang="en-US" sz="1000" dirty="0">
                <a:solidFill>
                  <a:srgbClr val="000000"/>
                </a:solidFill>
              </a:rPr>
              <a:t>Hirschfield GM. Diagnosis of primary biliary cirrhosis. Best </a:t>
            </a:r>
            <a:r>
              <a:rPr lang="en-US" sz="1000" dirty="0" err="1">
                <a:solidFill>
                  <a:srgbClr val="000000"/>
                </a:solidFill>
              </a:rPr>
              <a:t>Pract</a:t>
            </a:r>
            <a:r>
              <a:rPr lang="en-US" sz="1000" dirty="0">
                <a:solidFill>
                  <a:srgbClr val="000000"/>
                </a:solidFill>
              </a:rPr>
              <a:t> Res </a:t>
            </a:r>
            <a:r>
              <a:rPr lang="en-US" sz="1000" dirty="0" err="1">
                <a:solidFill>
                  <a:srgbClr val="000000"/>
                </a:solidFill>
              </a:rPr>
              <a:t>Clin</a:t>
            </a:r>
            <a:r>
              <a:rPr lang="en-US" sz="1000" dirty="0">
                <a:solidFill>
                  <a:srgbClr val="000000"/>
                </a:solidFill>
              </a:rPr>
              <a:t> </a:t>
            </a:r>
            <a:r>
              <a:rPr lang="en-US" sz="1000" dirty="0" err="1">
                <a:solidFill>
                  <a:srgbClr val="000000"/>
                </a:solidFill>
              </a:rPr>
              <a:t>Gastroenterol</a:t>
            </a:r>
            <a:r>
              <a:rPr lang="en-US" sz="1000" dirty="0">
                <a:solidFill>
                  <a:srgbClr val="000000"/>
                </a:solidFill>
              </a:rPr>
              <a:t> 2011;25:701–12; </a:t>
            </a:r>
          </a:p>
          <a:p>
            <a:pPr marL="87313" indent="-87313">
              <a:buFont typeface="+mj-lt"/>
              <a:buAutoNum type="arabicPeriod"/>
              <a:defRPr/>
            </a:pPr>
            <a:r>
              <a:rPr lang="en-US" sz="1000" dirty="0" err="1">
                <a:solidFill>
                  <a:srgbClr val="000000"/>
                </a:solidFill>
              </a:rPr>
              <a:t>Lindor</a:t>
            </a:r>
            <a:r>
              <a:rPr lang="en-US" sz="1000" dirty="0">
                <a:solidFill>
                  <a:srgbClr val="000000"/>
                </a:solidFill>
              </a:rPr>
              <a:t> KD, et al. Primary biliary cirrhosis. </a:t>
            </a:r>
            <a:r>
              <a:rPr lang="en-US" sz="1000" dirty="0" err="1">
                <a:solidFill>
                  <a:srgbClr val="000000"/>
                </a:solidFill>
              </a:rPr>
              <a:t>Hepatology</a:t>
            </a:r>
            <a:r>
              <a:rPr lang="en-US" sz="1000" dirty="0">
                <a:solidFill>
                  <a:srgbClr val="000000"/>
                </a:solidFill>
              </a:rPr>
              <a:t> 2009;50:291–308. </a:t>
            </a:r>
          </a:p>
        </p:txBody>
      </p:sp>
      <p:grpSp>
        <p:nvGrpSpPr>
          <p:cNvPr id="11" name="Group 10"/>
          <p:cNvGrpSpPr/>
          <p:nvPr/>
        </p:nvGrpSpPr>
        <p:grpSpPr>
          <a:xfrm>
            <a:off x="2500601" y="1532452"/>
            <a:ext cx="7989501" cy="3282012"/>
            <a:chOff x="1337247" y="1225406"/>
            <a:chExt cx="7989501" cy="2444831"/>
          </a:xfrm>
        </p:grpSpPr>
        <p:grpSp>
          <p:nvGrpSpPr>
            <p:cNvPr id="10" name="Group 9"/>
            <p:cNvGrpSpPr/>
            <p:nvPr/>
          </p:nvGrpSpPr>
          <p:grpSpPr>
            <a:xfrm>
              <a:off x="1337247" y="1225406"/>
              <a:ext cx="1331029" cy="2444831"/>
              <a:chOff x="970101" y="945965"/>
              <a:chExt cx="1698176" cy="3119205"/>
            </a:xfrm>
          </p:grpSpPr>
          <p:sp>
            <p:nvSpPr>
              <p:cNvPr id="27" name="Oval 26"/>
              <p:cNvSpPr/>
              <p:nvPr/>
            </p:nvSpPr>
            <p:spPr>
              <a:xfrm>
                <a:off x="970101" y="3862230"/>
                <a:ext cx="1698176" cy="202940"/>
              </a:xfrm>
              <a:prstGeom prst="ellipse">
                <a:avLst/>
              </a:prstGeom>
              <a:gradFill flip="none" rotWithShape="1">
                <a:gsLst>
                  <a:gs pos="0">
                    <a:srgbClr val="5A5B5D">
                      <a:lumMod val="20000"/>
                      <a:lumOff val="80000"/>
                    </a:srgbClr>
                  </a:gs>
                  <a:gs pos="100000">
                    <a:srgbClr val="5A5B5D">
                      <a:lumMod val="20000"/>
                      <a:lumOff val="80000"/>
                      <a:alpha val="0"/>
                    </a:srgbClr>
                  </a:gs>
                </a:gsLst>
                <a:path path="shape">
                  <a:fillToRect l="50000" t="50000" r="50000" b="50000"/>
                </a:path>
                <a:tileRect/>
              </a:gradFill>
              <a:ln w="12700" cap="flat" cmpd="sng" algn="ctr">
                <a:noFill/>
                <a:prstDash val="solid"/>
              </a:ln>
              <a:effectLst/>
            </p:spPr>
            <p:txBody>
              <a:bodyPr rtlCol="0" anchor="ctr"/>
              <a:lstStyle/>
              <a:p>
                <a:pPr algn="ctr" defTabSz="1219170">
                  <a:defRPr/>
                </a:pPr>
                <a:endParaRPr lang="en-US" sz="2400" kern="0" dirty="0">
                  <a:solidFill>
                    <a:sysClr val="window" lastClr="FFFFFF"/>
                  </a:solidFill>
                  <a:latin typeface="Arial" panose="020B0604020202020204" pitchFamily="34" charset="0"/>
                  <a:cs typeface="Arial" panose="020B0604020202020204" pitchFamily="34" charset="0"/>
                </a:endParaRPr>
              </a:p>
            </p:txBody>
          </p:sp>
          <p:pic>
            <p:nvPicPr>
              <p:cNvPr id="29" name="Picture 28" descr="Female_Figure-gray.png"/>
              <p:cNvPicPr>
                <a:picLocks noChangeAspect="1"/>
              </p:cNvPicPr>
              <p:nvPr/>
            </p:nvPicPr>
            <p:blipFill>
              <a:blip r:embed="rId3"/>
              <a:stretch>
                <a:fillRect/>
              </a:stretch>
            </p:blipFill>
            <p:spPr>
              <a:xfrm>
                <a:off x="1063680" y="945965"/>
                <a:ext cx="1508997" cy="3085832"/>
              </a:xfrm>
              <a:prstGeom prst="rect">
                <a:avLst/>
              </a:prstGeom>
            </p:spPr>
          </p:pic>
        </p:grpSp>
        <p:sp>
          <p:nvSpPr>
            <p:cNvPr id="30" name="Freeform 29"/>
            <p:cNvSpPr/>
            <p:nvPr/>
          </p:nvSpPr>
          <p:spPr>
            <a:xfrm rot="16200000">
              <a:off x="2255923" y="1080106"/>
              <a:ext cx="1931738" cy="2700420"/>
            </a:xfrm>
            <a:custGeom>
              <a:avLst/>
              <a:gdLst>
                <a:gd name="connsiteX0" fmla="*/ 0 w 2920481"/>
                <a:gd name="connsiteY0" fmla="*/ 2970110 h 2970110"/>
                <a:gd name="connsiteX1" fmla="*/ 1460241 w 2920481"/>
                <a:gd name="connsiteY1" fmla="*/ 0 h 2970110"/>
                <a:gd name="connsiteX2" fmla="*/ 2920481 w 2920481"/>
                <a:gd name="connsiteY2" fmla="*/ 2970110 h 2970110"/>
                <a:gd name="connsiteX3" fmla="*/ 0 w 2920481"/>
                <a:gd name="connsiteY3" fmla="*/ 2970110 h 2970110"/>
                <a:gd name="connsiteX0" fmla="*/ 0 w 3853542"/>
                <a:gd name="connsiteY0" fmla="*/ 2979440 h 2979440"/>
                <a:gd name="connsiteX1" fmla="*/ 2393302 w 3853542"/>
                <a:gd name="connsiteY1" fmla="*/ 0 h 2979440"/>
                <a:gd name="connsiteX2" fmla="*/ 3853542 w 3853542"/>
                <a:gd name="connsiteY2" fmla="*/ 2970110 h 2979440"/>
                <a:gd name="connsiteX3" fmla="*/ 0 w 3853542"/>
                <a:gd name="connsiteY3" fmla="*/ 2979440 h 2979440"/>
                <a:gd name="connsiteX0" fmla="*/ 0 w 3335067"/>
                <a:gd name="connsiteY0" fmla="*/ 2979440 h 2979440"/>
                <a:gd name="connsiteX1" fmla="*/ 1874827 w 3335067"/>
                <a:gd name="connsiteY1" fmla="*/ 0 h 2979440"/>
                <a:gd name="connsiteX2" fmla="*/ 3335067 w 3335067"/>
                <a:gd name="connsiteY2" fmla="*/ 2970110 h 2979440"/>
                <a:gd name="connsiteX3" fmla="*/ 0 w 3335067"/>
                <a:gd name="connsiteY3" fmla="*/ 2979440 h 2979440"/>
                <a:gd name="connsiteX0" fmla="*/ 0 w 3014556"/>
                <a:gd name="connsiteY0" fmla="*/ 2979440 h 2979440"/>
                <a:gd name="connsiteX1" fmla="*/ 1874827 w 3014556"/>
                <a:gd name="connsiteY1" fmla="*/ 0 h 2979440"/>
                <a:gd name="connsiteX2" fmla="*/ 3014556 w 3014556"/>
                <a:gd name="connsiteY2" fmla="*/ 2960686 h 2979440"/>
                <a:gd name="connsiteX3" fmla="*/ 0 w 3014556"/>
                <a:gd name="connsiteY3" fmla="*/ 2979440 h 2979440"/>
                <a:gd name="connsiteX0" fmla="*/ 0 w 3047926"/>
                <a:gd name="connsiteY0" fmla="*/ 2979440 h 2979440"/>
                <a:gd name="connsiteX1" fmla="*/ 1874827 w 3047926"/>
                <a:gd name="connsiteY1" fmla="*/ 0 h 2979440"/>
                <a:gd name="connsiteX2" fmla="*/ 3047926 w 3047926"/>
                <a:gd name="connsiteY2" fmla="*/ 2974054 h 2979440"/>
                <a:gd name="connsiteX3" fmla="*/ 0 w 3047926"/>
                <a:gd name="connsiteY3" fmla="*/ 2979440 h 2979440"/>
              </a:gdLst>
              <a:ahLst/>
              <a:cxnLst>
                <a:cxn ang="0">
                  <a:pos x="connsiteX0" y="connsiteY0"/>
                </a:cxn>
                <a:cxn ang="0">
                  <a:pos x="connsiteX1" y="connsiteY1"/>
                </a:cxn>
                <a:cxn ang="0">
                  <a:pos x="connsiteX2" y="connsiteY2"/>
                </a:cxn>
                <a:cxn ang="0">
                  <a:pos x="connsiteX3" y="connsiteY3"/>
                </a:cxn>
              </a:cxnLst>
              <a:rect l="l" t="t" r="r" b="b"/>
              <a:pathLst>
                <a:path w="3047926" h="2979440">
                  <a:moveTo>
                    <a:pt x="0" y="2979440"/>
                  </a:moveTo>
                  <a:lnTo>
                    <a:pt x="1874827" y="0"/>
                  </a:lnTo>
                  <a:lnTo>
                    <a:pt x="3047926" y="2974054"/>
                  </a:lnTo>
                  <a:lnTo>
                    <a:pt x="0" y="2979440"/>
                  </a:lnTo>
                  <a:close/>
                </a:path>
              </a:pathLst>
            </a:custGeom>
            <a:gradFill>
              <a:gsLst>
                <a:gs pos="0">
                  <a:schemeClr val="tx1">
                    <a:lumMod val="50000"/>
                    <a:lumOff val="50000"/>
                    <a:alpha val="54000"/>
                  </a:schemeClr>
                </a:gs>
                <a:gs pos="100000">
                  <a:sysClr val="window" lastClr="FFFFFF">
                    <a:alpha val="0"/>
                  </a:sysClr>
                </a:gs>
              </a:gsLst>
              <a:lin ang="5400000" scaled="1"/>
            </a:gradFill>
            <a:ln w="12700" cap="flat" cmpd="sng" algn="ctr">
              <a:noFill/>
              <a:prstDash val="solid"/>
            </a:ln>
            <a:effectLst/>
          </p:spPr>
          <p:txBody>
            <a:bodyPr rtlCol="0" anchor="ctr"/>
            <a:lstStyle/>
            <a:p>
              <a:pPr algn="ctr" defTabSz="1219170">
                <a:defRPr/>
              </a:pPr>
              <a:endParaRPr lang="en-US" sz="2400" kern="0" dirty="0">
                <a:solidFill>
                  <a:sysClr val="window" lastClr="FFFFFF"/>
                </a:solidFill>
                <a:latin typeface="Arial" panose="020B0604020202020204" pitchFamily="34" charset="0"/>
                <a:cs typeface="Arial" panose="020B0604020202020204" pitchFamily="34" charset="0"/>
              </a:endParaRPr>
            </a:p>
          </p:txBody>
        </p:sp>
        <p:sp>
          <p:nvSpPr>
            <p:cNvPr id="34" name="Rectangle 33"/>
            <p:cNvSpPr/>
            <p:nvPr/>
          </p:nvSpPr>
          <p:spPr>
            <a:xfrm>
              <a:off x="4192314" y="1286349"/>
              <a:ext cx="5134434" cy="2377574"/>
            </a:xfrm>
            <a:prstGeom prst="rect">
              <a:avLst/>
            </a:prstGeom>
          </p:spPr>
          <p:txBody>
            <a:bodyPr wrap="square">
              <a:spAutoFit/>
            </a:bodyPr>
            <a:lstStyle/>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Fatigue</a:t>
              </a:r>
              <a:r>
                <a:rPr lang="fr-FR" sz="2000" baseline="30000" dirty="0">
                  <a:solidFill>
                    <a:srgbClr val="000000"/>
                  </a:solidFill>
                  <a:latin typeface="Arial" panose="020B0604020202020204" pitchFamily="34" charset="0"/>
                  <a:cs typeface="Arial" panose="020B0604020202020204" pitchFamily="34" charset="0"/>
                </a:rPr>
                <a:t>1,2</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Prurit</a:t>
              </a:r>
              <a:r>
                <a:rPr lang="fr-FR" sz="2000" baseline="30000" dirty="0">
                  <a:solidFill>
                    <a:srgbClr val="000000"/>
                  </a:solidFill>
                  <a:latin typeface="Arial" panose="020B0604020202020204" pitchFamily="34" charset="0"/>
                  <a:cs typeface="Arial" panose="020B0604020202020204" pitchFamily="34" charset="0"/>
                </a:rPr>
                <a:t>1,2</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Douleurs abdominales survenant dans le cadran supérieur droit</a:t>
              </a:r>
              <a:r>
                <a:rPr lang="fr-FR" sz="2000" baseline="30000" dirty="0">
                  <a:solidFill>
                    <a:srgbClr val="000000"/>
                  </a:solidFill>
                  <a:latin typeface="Arial" panose="020B0604020202020204" pitchFamily="34" charset="0"/>
                  <a:cs typeface="Arial" panose="020B0604020202020204" pitchFamily="34" charset="0"/>
                </a:rPr>
                <a:t>3</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Maladies auto-immunes concomitantes</a:t>
              </a:r>
              <a:r>
                <a:rPr lang="fr-FR" sz="2000" baseline="30000" dirty="0">
                  <a:solidFill>
                    <a:srgbClr val="000000"/>
                  </a:solidFill>
                  <a:latin typeface="Arial" panose="020B0604020202020204" pitchFamily="34" charset="0"/>
                  <a:cs typeface="Arial" panose="020B0604020202020204" pitchFamily="34" charset="0"/>
                </a:rPr>
                <a:t>1,2</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Diminution de la densité osseuse</a:t>
              </a:r>
              <a:r>
                <a:rPr lang="fr-FR" sz="2000" baseline="30000" dirty="0">
                  <a:solidFill>
                    <a:srgbClr val="000000"/>
                  </a:solidFill>
                  <a:latin typeface="Arial" panose="020B0604020202020204" pitchFamily="34" charset="0"/>
                  <a:cs typeface="Arial" panose="020B0604020202020204" pitchFamily="34" charset="0"/>
                </a:rPr>
                <a:t>1,2</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Hypercholesterolémie</a:t>
              </a:r>
              <a:r>
                <a:rPr lang="fr-FR" sz="2000" baseline="30000" dirty="0">
                  <a:solidFill>
                    <a:srgbClr val="000000"/>
                  </a:solidFill>
                  <a:latin typeface="Arial" panose="020B0604020202020204" pitchFamily="34" charset="0"/>
                  <a:cs typeface="Arial" panose="020B0604020202020204" pitchFamily="34" charset="0"/>
                </a:rPr>
                <a:t>1,2</a:t>
              </a:r>
            </a:p>
            <a:p>
              <a:pPr marL="271463" indent="-271463" defTabSz="457189">
                <a:spcAft>
                  <a:spcPts val="800"/>
                </a:spcAft>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Xanthome et xanthélasma</a:t>
              </a:r>
              <a:r>
                <a:rPr lang="fr-FR" sz="2000" baseline="30000" dirty="0">
                  <a:solidFill>
                    <a:srgbClr val="000000"/>
                  </a:solidFill>
                  <a:latin typeface="Arial" panose="020B0604020202020204" pitchFamily="34" charset="0"/>
                  <a:cs typeface="Arial" panose="020B0604020202020204" pitchFamily="34" charset="0"/>
                </a:rPr>
                <a:t>2,4</a:t>
              </a:r>
              <a:r>
                <a:rPr lang="fr-FR" sz="2000" dirty="0">
                  <a:solidFill>
                    <a:srgbClr val="000000"/>
                  </a:solidFill>
                  <a:latin typeface="Arial" panose="020B0604020202020204" pitchFamily="34" charset="0"/>
                  <a:cs typeface="Arial" panose="020B0604020202020204" pitchFamily="34" charset="0"/>
                </a:rPr>
                <a:t> </a:t>
              </a:r>
            </a:p>
          </p:txBody>
        </p:sp>
        <p:grpSp>
          <p:nvGrpSpPr>
            <p:cNvPr id="9" name="Group 8"/>
            <p:cNvGrpSpPr/>
            <p:nvPr/>
          </p:nvGrpSpPr>
          <p:grpSpPr>
            <a:xfrm>
              <a:off x="1765133" y="1976555"/>
              <a:ext cx="486426" cy="486426"/>
              <a:chOff x="905268" y="1625786"/>
              <a:chExt cx="486426" cy="486426"/>
            </a:xfrm>
          </p:grpSpPr>
          <p:sp>
            <p:nvSpPr>
              <p:cNvPr id="15" name="Oval 14"/>
              <p:cNvSpPr/>
              <p:nvPr/>
            </p:nvSpPr>
            <p:spPr>
              <a:xfrm>
                <a:off x="905268" y="1625786"/>
                <a:ext cx="486426" cy="486426"/>
              </a:xfrm>
              <a:prstGeom prst="ellipse">
                <a:avLst/>
              </a:prstGeom>
              <a:solidFill>
                <a:srgbClr val="FFFFFF"/>
              </a:solidFill>
              <a:ln w="19050" cap="flat" cmpd="sng" algn="ctr">
                <a:solidFill>
                  <a:srgbClr val="5A5B5D">
                    <a:lumMod val="20000"/>
                    <a:lumOff val="80000"/>
                  </a:srgbClr>
                </a:solidFill>
                <a:prstDash val="solid"/>
              </a:ln>
              <a:effectLst>
                <a:outerShdw blurRad="63500" sx="102000" sy="102000" algn="ctr" rotWithShape="0">
                  <a:prstClr val="black">
                    <a:alpha val="40000"/>
                  </a:prstClr>
                </a:outerShdw>
              </a:effectLst>
            </p:spPr>
            <p:txBody>
              <a:bodyPr rtlCol="0" anchor="ctr"/>
              <a:lstStyle/>
              <a:p>
                <a:pPr algn="ctr" defTabSz="1219170">
                  <a:defRPr/>
                </a:pPr>
                <a:endParaRPr lang="en-GB" sz="2100" kern="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3" name="Picture 32" descr="Liver_healthy.png"/>
              <p:cNvPicPr>
                <a:picLocks noChangeAspect="1"/>
              </p:cNvPicPr>
              <p:nvPr/>
            </p:nvPicPr>
            <p:blipFill>
              <a:blip r:embed="rId4"/>
              <a:stretch>
                <a:fillRect/>
              </a:stretch>
            </p:blipFill>
            <p:spPr>
              <a:xfrm>
                <a:off x="963027" y="1758655"/>
                <a:ext cx="370908" cy="220689"/>
              </a:xfrm>
              <a:prstGeom prst="rect">
                <a:avLst/>
              </a:prstGeom>
            </p:spPr>
          </p:pic>
        </p:grpSp>
      </p:grpSp>
      <p:sp>
        <p:nvSpPr>
          <p:cNvPr id="21" name="Rectangle 20"/>
          <p:cNvSpPr/>
          <p:nvPr/>
        </p:nvSpPr>
        <p:spPr>
          <a:xfrm>
            <a:off x="1757258" y="4841721"/>
            <a:ext cx="8669387" cy="954088"/>
          </a:xfrm>
          <a:prstGeom prst="rect">
            <a:avLst/>
          </a:prstGeom>
          <a:solidFill>
            <a:schemeClr val="bg1">
              <a:lumMod val="50000"/>
            </a:schemeClr>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base">
              <a:spcAft>
                <a:spcPts val="600"/>
              </a:spcAft>
            </a:pPr>
            <a:r>
              <a:rPr lang="fr-FR" dirty="0">
                <a:solidFill>
                  <a:prstClr val="white"/>
                </a:solidFill>
                <a:latin typeface="Arial" panose="020B0604020202020204" pitchFamily="34" charset="0"/>
                <a:cs typeface="Arial" panose="020B0604020202020204" pitchFamily="34" charset="0"/>
              </a:rPr>
              <a:t>La présentation de la CBP est très variable : d'une maladie asymptomatique et très lentement progressive à une présence de symptômes avec une évolution rapide</a:t>
            </a:r>
            <a:r>
              <a:rPr lang="fr-FR" baseline="30000" dirty="0">
                <a:solidFill>
                  <a:prstClr val="white"/>
                </a:solidFill>
                <a:latin typeface="Arial" panose="020B0604020202020204" pitchFamily="34" charset="0"/>
                <a:cs typeface="Arial" panose="020B0604020202020204" pitchFamily="34" charset="0"/>
              </a:rPr>
              <a:t>1</a:t>
            </a:r>
            <a:r>
              <a:rPr lang="fr-FR" dirty="0">
                <a:solidFill>
                  <a:prstClr val="white"/>
                </a:solidFill>
                <a:latin typeface="Arial" panose="020B0604020202020204" pitchFamily="34" charset="0"/>
                <a:cs typeface="Arial" panose="020B0604020202020204" pitchFamily="34" charset="0"/>
              </a:rPr>
              <a:t>.</a:t>
            </a:r>
          </a:p>
        </p:txBody>
      </p:sp>
      <p:pic>
        <p:nvPicPr>
          <p:cNvPr id="14" name="Picture 2" descr="https://thebileflow.files.wordpress.com/2011/10/loadbinary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07607" y="1439452"/>
            <a:ext cx="1009650" cy="756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725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4673" y="296586"/>
            <a:ext cx="11582400" cy="9701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chemeClr val="accent1">
                    <a:lumMod val="50000"/>
                  </a:schemeClr>
                </a:solidFill>
                <a:latin typeface="Arial" panose="020B0604020202020204" pitchFamily="34" charset="0"/>
                <a:cs typeface="Arial" panose="020B0604020202020204" pitchFamily="34" charset="0"/>
              </a:rPr>
              <a:t>Situation fréquente: cholestase isolée</a:t>
            </a:r>
            <a:endParaRPr lang="fr-FR"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975297" y="1167280"/>
            <a:ext cx="9869756" cy="5138043"/>
          </a:xfrm>
          <a:prstGeom prst="rect">
            <a:avLst/>
          </a:prstGeom>
        </p:spPr>
      </p:pic>
    </p:spTree>
    <p:extLst>
      <p:ext uri="{BB962C8B-B14F-4D97-AF65-F5344CB8AC3E}">
        <p14:creationId xmlns:p14="http://schemas.microsoft.com/office/powerpoint/2010/main" val="144835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933732" y="1842030"/>
            <a:ext cx="4461497" cy="3605935"/>
          </a:xfrm>
        </p:spPr>
        <p:txBody>
          <a:bodyPr>
            <a:noAutofit/>
          </a:bodyPr>
          <a:lstStyle/>
          <a:p>
            <a:pPr algn="just">
              <a:spcBef>
                <a:spcPts val="0"/>
              </a:spcBef>
              <a:spcAft>
                <a:spcPts val="1200"/>
              </a:spcAft>
            </a:pPr>
            <a:r>
              <a:rPr lang="fr-FR" dirty="0">
                <a:latin typeface="Arial" panose="020B0604020202020204" pitchFamily="34" charset="0"/>
                <a:cs typeface="Arial" panose="020B0604020202020204" pitchFamily="34" charset="0"/>
              </a:rPr>
              <a:t>Une échographie abdominale est recommandée pour écarter les cholestases extra-hépatiques et les lésions hépatiques médicamenteuses.</a:t>
            </a:r>
          </a:p>
          <a:p>
            <a:pPr algn="just">
              <a:spcBef>
                <a:spcPts val="0"/>
              </a:spcBef>
              <a:spcAft>
                <a:spcPts val="1200"/>
              </a:spcAft>
            </a:pPr>
            <a:r>
              <a:rPr lang="fr-FR" b="1" dirty="0">
                <a:solidFill>
                  <a:srgbClr val="FF0000"/>
                </a:solidFill>
                <a:latin typeface="Arial" panose="020B0604020202020204" pitchFamily="34" charset="0"/>
                <a:cs typeface="Arial" panose="020B0604020202020204" pitchFamily="34" charset="0"/>
              </a:rPr>
              <a:t>La PBH n’est pas nécessaire au diagnostic</a:t>
            </a:r>
            <a:r>
              <a:rPr lang="fr-FR" b="1"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dans la majorité des cas, mais permet d’évaluer le stade et la sévérité de la maladie.</a:t>
            </a:r>
          </a:p>
          <a:p>
            <a:pPr>
              <a:spcBef>
                <a:spcPts val="0"/>
              </a:spcBef>
              <a:spcAft>
                <a:spcPts val="1200"/>
              </a:spcAft>
            </a:pPr>
            <a:r>
              <a:rPr lang="fr-FR" dirty="0">
                <a:latin typeface="Arial" panose="020B0604020202020204" pitchFamily="34" charset="0"/>
                <a:cs typeface="Arial" panose="020B0604020202020204" pitchFamily="34" charset="0"/>
              </a:rPr>
              <a:t>La PBH est indispensable chez les patients chez lesquels on ne retrouve pas d’anticorps </a:t>
            </a:r>
            <a:r>
              <a:rPr lang="fr-FR" dirty="0" smtClean="0">
                <a:latin typeface="Arial" panose="020B0604020202020204" pitchFamily="34" charset="0"/>
                <a:cs typeface="Arial" panose="020B0604020202020204" pitchFamily="34" charset="0"/>
              </a:rPr>
              <a:t>spécifiques </a:t>
            </a:r>
            <a:endParaRPr lang="fr-FR"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type="body" sz="quarter" idx="11"/>
          </p:nvPr>
        </p:nvSpPr>
        <p:spPr/>
        <p:txBody>
          <a:bodyPr>
            <a:noAutofit/>
          </a:bodyPr>
          <a:lstStyle/>
          <a:p>
            <a:pPr>
              <a:spcBef>
                <a:spcPts val="0"/>
              </a:spcBef>
              <a:spcAft>
                <a:spcPts val="1200"/>
              </a:spcAft>
            </a:pPr>
            <a:r>
              <a:rPr lang="fr-FR" sz="2200" dirty="0">
                <a:latin typeface="Arial" panose="020B0604020202020204" pitchFamily="34" charset="0"/>
                <a:cs typeface="Arial" panose="020B0604020202020204" pitchFamily="34" charset="0"/>
              </a:rPr>
              <a:t>Recommandations EASL 2017</a:t>
            </a:r>
            <a:r>
              <a:rPr lang="fr-FR" sz="2200" baseline="30000" dirty="0">
                <a:latin typeface="Arial" panose="020B0604020202020204" pitchFamily="34" charset="0"/>
                <a:cs typeface="Arial" panose="020B0604020202020204" pitchFamily="34" charset="0"/>
              </a:rPr>
              <a:t>1</a:t>
            </a:r>
          </a:p>
        </p:txBody>
      </p:sp>
      <p:sp>
        <p:nvSpPr>
          <p:cNvPr id="3" name="Text Placeholder 2"/>
          <p:cNvSpPr>
            <a:spLocks noGrp="1"/>
          </p:cNvSpPr>
          <p:nvPr>
            <p:ph type="body" sz="quarter" idx="12"/>
          </p:nvPr>
        </p:nvSpPr>
        <p:spPr>
          <a:xfrm>
            <a:off x="1758951" y="6109815"/>
            <a:ext cx="8499828" cy="341632"/>
          </a:xfrm>
        </p:spPr>
        <p:txBody>
          <a:bodyPr/>
          <a:lstStyle/>
          <a:p>
            <a:pPr marL="87313" indent="-87313">
              <a:buFont typeface="+mj-lt"/>
              <a:buAutoNum type="arabicPeriod"/>
            </a:pPr>
            <a:r>
              <a:rPr lang="en-US" sz="900" dirty="0">
                <a:solidFill>
                  <a:srgbClr val="000000"/>
                </a:solidFill>
              </a:rPr>
              <a:t>European Association for the Study of the Liver. EASL Clinical Practice Guidelines: The diagnosis and management of patients with primary biliary cholangitis. </a:t>
            </a:r>
          </a:p>
          <a:p>
            <a:r>
              <a:rPr lang="en-US" sz="900" dirty="0">
                <a:solidFill>
                  <a:srgbClr val="000000"/>
                </a:solidFill>
              </a:rPr>
              <a:t>J </a:t>
            </a:r>
            <a:r>
              <a:rPr lang="en-US" sz="900" dirty="0" err="1">
                <a:solidFill>
                  <a:srgbClr val="000000"/>
                </a:solidFill>
              </a:rPr>
              <a:t>Hepatol</a:t>
            </a:r>
            <a:r>
              <a:rPr lang="en-US" sz="900" dirty="0">
                <a:solidFill>
                  <a:srgbClr val="000000"/>
                </a:solidFill>
              </a:rPr>
              <a:t> (2017), http://</a:t>
            </a:r>
            <a:r>
              <a:rPr lang="en-US" sz="900" dirty="0" err="1">
                <a:solidFill>
                  <a:srgbClr val="000000"/>
                </a:solidFill>
              </a:rPr>
              <a:t>dx.doi.org</a:t>
            </a:r>
            <a:r>
              <a:rPr lang="en-US" sz="900" dirty="0">
                <a:solidFill>
                  <a:srgbClr val="000000"/>
                </a:solidFill>
              </a:rPr>
              <a:t>/10.1016/j.jhep.2017.03.022.</a:t>
            </a:r>
          </a:p>
        </p:txBody>
      </p:sp>
      <p:grpSp>
        <p:nvGrpSpPr>
          <p:cNvPr id="5" name="Group 4"/>
          <p:cNvGrpSpPr/>
          <p:nvPr/>
        </p:nvGrpSpPr>
        <p:grpSpPr>
          <a:xfrm>
            <a:off x="1834473" y="1951298"/>
            <a:ext cx="4021668" cy="2419708"/>
            <a:chOff x="460906" y="1434320"/>
            <a:chExt cx="4021668" cy="1090928"/>
          </a:xfrm>
        </p:grpSpPr>
        <p:sp>
          <p:nvSpPr>
            <p:cNvPr id="11" name="Content Placeholder 5"/>
            <p:cNvSpPr txBox="1">
              <a:spLocks/>
            </p:cNvSpPr>
            <p:nvPr/>
          </p:nvSpPr>
          <p:spPr>
            <a:xfrm>
              <a:off x="460906" y="1885525"/>
              <a:ext cx="4021667" cy="639723"/>
            </a:xfrm>
            <a:prstGeom prst="rect">
              <a:avLst/>
            </a:prstGeom>
            <a:solidFill>
              <a:schemeClr val="bg1">
                <a:lumMod val="65000"/>
                <a:alpha val="40000"/>
              </a:schemeClr>
            </a:solidFill>
            <a:ln>
              <a:noFill/>
            </a:ln>
          </p:spPr>
          <p:txBody>
            <a:bodyPr vert="horz" lIns="144000" tIns="46800" rIns="144000" bIns="46800" rtlCol="0" anchor="ctr">
              <a:noAutofit/>
            </a:bodyPr>
            <a:lstStyle>
              <a:lvl1pPr marL="257175" marR="0" indent="-257175" algn="l" defTabSz="342900" rtl="0" eaLnBrk="1" fontAlgn="auto" latinLnBrk="0" hangingPunct="1">
                <a:lnSpc>
                  <a:spcPct val="100000"/>
                </a:lnSpc>
                <a:spcBef>
                  <a:spcPct val="20000"/>
                </a:spcBef>
                <a:spcAft>
                  <a:spcPts val="0"/>
                </a:spcAft>
                <a:buClr>
                  <a:schemeClr val="accent1"/>
                </a:buClr>
                <a:buSzPct val="95000"/>
                <a:buFont typeface="Wingdings" panose="05000000000000000000" pitchFamily="2" charset="2"/>
                <a:buChar char="§"/>
                <a:tabLst/>
                <a:defRPr lang="en-US" sz="1400" kern="1200">
                  <a:solidFill>
                    <a:schemeClr val="tx1"/>
                  </a:solidFill>
                  <a:latin typeface="+mn-lt"/>
                  <a:ea typeface="+mn-ea"/>
                  <a:cs typeface="Helvetica"/>
                </a:defRPr>
              </a:lvl1pPr>
              <a:lvl2pPr marL="557213" marR="0" indent="-214313" algn="l" defTabSz="342900" rtl="0" eaLnBrk="1" fontAlgn="auto" latinLnBrk="0" hangingPunct="1">
                <a:lnSpc>
                  <a:spcPct val="100000"/>
                </a:lnSpc>
                <a:spcBef>
                  <a:spcPct val="20000"/>
                </a:spcBef>
                <a:spcAft>
                  <a:spcPts val="0"/>
                </a:spcAft>
                <a:buClr>
                  <a:schemeClr val="accent3"/>
                </a:buClr>
                <a:buSzTx/>
                <a:buFont typeface="Arial"/>
                <a:buChar char="–"/>
                <a:tabLst/>
                <a:defRPr lang="en-US" sz="1200" kern="1200">
                  <a:solidFill>
                    <a:schemeClr val="tx1"/>
                  </a:solidFill>
                  <a:latin typeface="+mn-lt"/>
                  <a:ea typeface="+mn-ea"/>
                  <a:cs typeface="Helvetica"/>
                </a:defRPr>
              </a:lvl2pPr>
              <a:lvl3pPr marL="857250" marR="0" indent="-171450" algn="l" defTabSz="342900" rtl="0" eaLnBrk="1" fontAlgn="auto" latinLnBrk="0" hangingPunct="1">
                <a:lnSpc>
                  <a:spcPct val="100000"/>
                </a:lnSpc>
                <a:spcBef>
                  <a:spcPct val="20000"/>
                </a:spcBef>
                <a:spcAft>
                  <a:spcPts val="0"/>
                </a:spcAft>
                <a:buClrTx/>
                <a:buSzTx/>
                <a:buFont typeface="Arial"/>
                <a:buChar char="•"/>
                <a:tabLst/>
                <a:defRPr lang="en-US" sz="1100" kern="1200">
                  <a:solidFill>
                    <a:schemeClr val="tx1"/>
                  </a:solidFill>
                  <a:latin typeface="+mn-lt"/>
                  <a:ea typeface="+mn-ea"/>
                  <a:cs typeface="Helvetica"/>
                </a:defRPr>
              </a:lvl3pPr>
              <a:lvl4pPr marL="1200150" indent="-171450" algn="l" defTabSz="342900" rtl="0" eaLnBrk="1" latinLnBrk="0" hangingPunct="1">
                <a:spcBef>
                  <a:spcPct val="20000"/>
                </a:spcBef>
                <a:buFont typeface="Arial"/>
                <a:buChar char="–"/>
                <a:defRPr sz="1100" kern="1200">
                  <a:solidFill>
                    <a:schemeClr val="tx1"/>
                  </a:solidFill>
                  <a:latin typeface="Helvetica"/>
                  <a:ea typeface="+mn-ea"/>
                  <a:cs typeface="Helvetica"/>
                </a:defRPr>
              </a:lvl4pPr>
              <a:lvl5pPr marL="1371600" indent="0" algn="l" defTabSz="342900" rtl="0" eaLnBrk="1" latinLnBrk="0" hangingPunct="1">
                <a:spcBef>
                  <a:spcPct val="20000"/>
                </a:spcBef>
                <a:buFont typeface="Arial"/>
                <a:buNone/>
                <a:defRPr sz="11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55591" indent="-355591">
                <a:spcBef>
                  <a:spcPts val="0"/>
                </a:spcBef>
                <a:spcAft>
                  <a:spcPts val="600"/>
                </a:spcAft>
                <a:buClrTx/>
                <a:buFont typeface="+mj-lt"/>
                <a:buAutoNum type="arabicPeriod"/>
              </a:pPr>
              <a:r>
                <a:rPr lang="fr-FR" sz="2000" dirty="0">
                  <a:solidFill>
                    <a:srgbClr val="000000"/>
                  </a:solidFill>
                  <a:latin typeface="Arial" panose="020B0604020202020204" pitchFamily="34" charset="0"/>
                  <a:cs typeface="Arial" panose="020B0604020202020204" pitchFamily="34" charset="0"/>
                </a:rPr>
                <a:t>Élévation inexpliquée du taux de PAL et de GGT</a:t>
              </a:r>
            </a:p>
            <a:p>
              <a:pPr marL="355591" indent="-355591">
                <a:spcBef>
                  <a:spcPts val="0"/>
                </a:spcBef>
                <a:spcAft>
                  <a:spcPts val="600"/>
                </a:spcAft>
                <a:buClrTx/>
                <a:buFont typeface="+mj-lt"/>
                <a:buAutoNum type="arabicPeriod"/>
              </a:pPr>
              <a:r>
                <a:rPr lang="fr-FR" sz="2000" dirty="0">
                  <a:solidFill>
                    <a:srgbClr val="000000"/>
                  </a:solidFill>
                  <a:latin typeface="Arial" panose="020B0604020202020204" pitchFamily="34" charset="0"/>
                  <a:cs typeface="Arial" panose="020B0604020202020204" pitchFamily="34" charset="0"/>
                </a:rPr>
                <a:t>AAM de type M2 et/ou AAN spécifiques de la CBP positifs </a:t>
              </a:r>
            </a:p>
          </p:txBody>
        </p:sp>
        <p:sp>
          <p:nvSpPr>
            <p:cNvPr id="10" name="Rectangle 9"/>
            <p:cNvSpPr/>
            <p:nvPr/>
          </p:nvSpPr>
          <p:spPr>
            <a:xfrm>
              <a:off x="460907" y="1434320"/>
              <a:ext cx="4021667" cy="451204"/>
            </a:xfrm>
            <a:prstGeom prst="rect">
              <a:avLst/>
            </a:prstGeom>
            <a:solidFill>
              <a:schemeClr val="tx1">
                <a:lumMod val="75000"/>
                <a:lumOff val="25000"/>
              </a:schemeClr>
            </a:solidFill>
            <a:ln>
              <a:noFill/>
            </a:ln>
          </p:spPr>
          <p:txBody>
            <a:bodyPr wrap="square" lIns="144000" tIns="46800" rIns="144000" bIns="46800" rtlCol="0" anchor="ctr">
              <a:noAutofit/>
            </a:bodyPr>
            <a:lstStyle/>
            <a:p>
              <a:r>
                <a:rPr lang="fr-FR" sz="2000" b="1" dirty="0">
                  <a:solidFill>
                    <a:schemeClr val="bg1"/>
                  </a:solidFill>
                  <a:latin typeface="Arial" panose="020B0604020202020204" pitchFamily="34" charset="0"/>
                  <a:cs typeface="Arial" panose="020B0604020202020204" pitchFamily="34" charset="0"/>
                </a:rPr>
                <a:t>Chez l’adulte, confirmation du diagnostic en cas de CBP:</a:t>
              </a:r>
            </a:p>
          </p:txBody>
        </p:sp>
      </p:grpSp>
      <p:sp>
        <p:nvSpPr>
          <p:cNvPr id="9" name="Rectangle 8"/>
          <p:cNvSpPr/>
          <p:nvPr/>
        </p:nvSpPr>
        <p:spPr>
          <a:xfrm>
            <a:off x="1664153" y="5317680"/>
            <a:ext cx="8621889" cy="461665"/>
          </a:xfrm>
          <a:prstGeom prst="rect">
            <a:avLst/>
          </a:prstGeom>
        </p:spPr>
        <p:txBody>
          <a:bodyPr wrap="square">
            <a:spAutoFit/>
          </a:bodyPr>
          <a:lstStyle/>
          <a:p>
            <a:r>
              <a:rPr lang="fr-FR" sz="1200" dirty="0">
                <a:solidFill>
                  <a:srgbClr val="000000"/>
                </a:solidFill>
              </a:rPr>
              <a:t>AAM de type M2 &gt; 1/40 </a:t>
            </a:r>
            <a:r>
              <a:rPr lang="fr-FR" sz="1200" dirty="0" err="1">
                <a:solidFill>
                  <a:srgbClr val="000000"/>
                </a:solidFill>
              </a:rPr>
              <a:t>ème</a:t>
            </a:r>
            <a:r>
              <a:rPr lang="fr-FR" sz="1200" dirty="0">
                <a:solidFill>
                  <a:srgbClr val="000000"/>
                </a:solidFill>
              </a:rPr>
              <a:t>  IFI (B40)  et typage en </a:t>
            </a:r>
            <a:r>
              <a:rPr lang="fr-FR" sz="1200" dirty="0" err="1">
                <a:solidFill>
                  <a:srgbClr val="000000"/>
                </a:solidFill>
              </a:rPr>
              <a:t>immunodot</a:t>
            </a:r>
            <a:r>
              <a:rPr lang="fr-FR" sz="1200" dirty="0">
                <a:solidFill>
                  <a:srgbClr val="000000"/>
                </a:solidFill>
              </a:rPr>
              <a:t> (B180)                     </a:t>
            </a:r>
            <a:r>
              <a:rPr lang="fr-FR" sz="1200" dirty="0" err="1">
                <a:solidFill>
                  <a:srgbClr val="000000"/>
                </a:solidFill>
              </a:rPr>
              <a:t>sp</a:t>
            </a:r>
            <a:r>
              <a:rPr lang="fr-FR" sz="1200" dirty="0">
                <a:solidFill>
                  <a:srgbClr val="000000"/>
                </a:solidFill>
              </a:rPr>
              <a:t> &gt; 95%, se &gt; 90% </a:t>
            </a:r>
          </a:p>
          <a:p>
            <a:r>
              <a:rPr lang="fr-FR" sz="1200" dirty="0">
                <a:solidFill>
                  <a:srgbClr val="000000"/>
                </a:solidFill>
              </a:rPr>
              <a:t>AAN: Anticorps Anti-Nucléaires : gp 210 ou sp100 ( 50 € non remboursé</a:t>
            </a:r>
            <a:r>
              <a:rPr lang="fr-FR" sz="1050" dirty="0">
                <a:solidFill>
                  <a:srgbClr val="000000"/>
                </a:solidFill>
              </a:rPr>
              <a:t>)                       </a:t>
            </a:r>
            <a:r>
              <a:rPr lang="fr-FR" sz="1050" dirty="0" err="1">
                <a:solidFill>
                  <a:srgbClr val="000000"/>
                </a:solidFill>
              </a:rPr>
              <a:t>sp</a:t>
            </a:r>
            <a:r>
              <a:rPr lang="fr-FR" sz="1050" dirty="0">
                <a:solidFill>
                  <a:srgbClr val="000000"/>
                </a:solidFill>
              </a:rPr>
              <a:t> &gt; 95%; se &lt; 30% </a:t>
            </a:r>
          </a:p>
        </p:txBody>
      </p:sp>
      <p:sp>
        <p:nvSpPr>
          <p:cNvPr id="12" name="Title 1"/>
          <p:cNvSpPr>
            <a:spLocks noGrp="1"/>
          </p:cNvSpPr>
          <p:nvPr>
            <p:ph type="title"/>
          </p:nvPr>
        </p:nvSpPr>
        <p:spPr>
          <a:xfrm>
            <a:off x="1580445" y="89208"/>
            <a:ext cx="9031111" cy="970156"/>
          </a:xfrm>
        </p:spPr>
        <p:txBody>
          <a:bodyPr>
            <a:noAutofit/>
          </a:bodyPr>
          <a:lstStyle/>
          <a:p>
            <a:r>
              <a:rPr lang="fr-FR" sz="6600" b="1" dirty="0">
                <a:solidFill>
                  <a:schemeClr val="accent1">
                    <a:lumMod val="50000"/>
                  </a:schemeClr>
                </a:solidFill>
                <a:latin typeface="Arial" panose="020B0604020202020204" pitchFamily="34" charset="0"/>
                <a:cs typeface="Arial" panose="020B0604020202020204" pitchFamily="34" charset="0"/>
              </a:rPr>
              <a:t>DIAGNOSTIC</a:t>
            </a:r>
            <a:endParaRPr lang="fr-FR" sz="6600" b="1" baseline="30000" dirty="0">
              <a:solidFill>
                <a:schemeClr val="accent1">
                  <a:lumMod val="50000"/>
                </a:schemeClr>
              </a:solidFill>
              <a:latin typeface="Arial" panose="020B0604020202020204" pitchFamily="34" charset="0"/>
              <a:cs typeface="Arial" panose="020B0604020202020204" pitchFamily="34" charset="0"/>
            </a:endParaRPr>
          </a:p>
        </p:txBody>
      </p:sp>
      <p:sp>
        <p:nvSpPr>
          <p:cNvPr id="6" name="ZoneTexte 5"/>
          <p:cNvSpPr txBox="1"/>
          <p:nvPr/>
        </p:nvSpPr>
        <p:spPr>
          <a:xfrm>
            <a:off x="1744436" y="5804215"/>
            <a:ext cx="7788728" cy="261610"/>
          </a:xfrm>
          <a:prstGeom prst="rect">
            <a:avLst/>
          </a:prstGeom>
          <a:noFill/>
          <a:ln>
            <a:noFill/>
          </a:ln>
        </p:spPr>
        <p:txBody>
          <a:bodyPr wrap="square" lIns="91440" tIns="45720" rIns="91440" bIns="45720" rtlCol="0" anchor="ctr">
            <a:spAutoFit/>
          </a:bodyPr>
          <a:lstStyle/>
          <a:p>
            <a:r>
              <a:rPr lang="fr-FR" sz="1100" i="1" dirty="0">
                <a:solidFill>
                  <a:srgbClr val="4C5F76"/>
                </a:solidFill>
              </a:rPr>
              <a:t>5% CBP AAM -</a:t>
            </a:r>
          </a:p>
        </p:txBody>
      </p:sp>
    </p:spTree>
    <p:extLst>
      <p:ext uri="{BB962C8B-B14F-4D97-AF65-F5344CB8AC3E}">
        <p14:creationId xmlns:p14="http://schemas.microsoft.com/office/powerpoint/2010/main" val="2314476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720" y="325014"/>
            <a:ext cx="11096367" cy="527950"/>
          </a:xfrm>
        </p:spPr>
        <p:txBody>
          <a:bodyPr>
            <a:noAutofit/>
          </a:bodyPr>
          <a:lstStyle/>
          <a:p>
            <a:r>
              <a:rPr lang="fr-FR" sz="3600" b="1" dirty="0">
                <a:solidFill>
                  <a:schemeClr val="accent1">
                    <a:lumMod val="50000"/>
                  </a:schemeClr>
                </a:solidFill>
                <a:latin typeface="Arial" panose="020B0604020202020204" pitchFamily="34" charset="0"/>
                <a:cs typeface="Arial" panose="020B0604020202020204" pitchFamily="34" charset="0"/>
              </a:rPr>
              <a:t>Caractéristiques </a:t>
            </a:r>
            <a:r>
              <a:rPr lang="fr-FR" sz="3600" b="1" dirty="0" err="1">
                <a:solidFill>
                  <a:schemeClr val="accent1">
                    <a:lumMod val="50000"/>
                  </a:schemeClr>
                </a:solidFill>
                <a:latin typeface="Arial" panose="020B0604020202020204" pitchFamily="34" charset="0"/>
                <a:cs typeface="Arial" panose="020B0604020202020204" pitchFamily="34" charset="0"/>
              </a:rPr>
              <a:t>histopathologiques</a:t>
            </a:r>
            <a:r>
              <a:rPr lang="fr-FR" sz="3600" b="1" dirty="0">
                <a:solidFill>
                  <a:schemeClr val="accent1">
                    <a:lumMod val="50000"/>
                  </a:schemeClr>
                </a:solidFill>
                <a:latin typeface="Arial" panose="020B0604020202020204" pitchFamily="34" charset="0"/>
                <a:cs typeface="Arial" panose="020B0604020202020204" pitchFamily="34" charset="0"/>
              </a:rPr>
              <a:t> de la CBP</a:t>
            </a:r>
          </a:p>
        </p:txBody>
      </p:sp>
      <p:sp>
        <p:nvSpPr>
          <p:cNvPr id="6" name="Content Placeholder 5"/>
          <p:cNvSpPr>
            <a:spLocks noGrp="1"/>
          </p:cNvSpPr>
          <p:nvPr>
            <p:ph idx="1"/>
          </p:nvPr>
        </p:nvSpPr>
        <p:spPr>
          <a:xfrm>
            <a:off x="1981200" y="1094014"/>
            <a:ext cx="8229600" cy="1160318"/>
          </a:xfrm>
        </p:spPr>
        <p:txBody>
          <a:bodyPr>
            <a:normAutofit/>
          </a:bodyPr>
          <a:lstStyle/>
          <a:p>
            <a:pPr marL="0" indent="0" algn="ctr">
              <a:buNone/>
            </a:pPr>
            <a:endParaRPr lang="fr-FR" sz="1400" b="1" baseline="30000" dirty="0">
              <a:latin typeface="Arial" panose="020B0604020202020204" pitchFamily="34" charset="0"/>
              <a:cs typeface="Arial" panose="020B0604020202020204" pitchFamily="34" charset="0"/>
            </a:endParaRPr>
          </a:p>
          <a:p>
            <a:pPr algn="just">
              <a:buFont typeface="Wingdings" charset="2"/>
              <a:buChar char="§"/>
            </a:pPr>
            <a:r>
              <a:rPr lang="fr-FR" sz="1800" b="1" dirty="0">
                <a:latin typeface="Arial" panose="020B0604020202020204" pitchFamily="34" charset="0"/>
                <a:cs typeface="Arial" panose="020B0604020202020204" pitchFamily="34" charset="0"/>
              </a:rPr>
              <a:t>4 stades de la CBP : </a:t>
            </a:r>
            <a:r>
              <a:rPr lang="fr-FR" sz="1800" b="1" dirty="0" smtClean="0">
                <a:latin typeface="Arial" panose="020B0604020202020204" pitchFamily="34" charset="0"/>
                <a:cs typeface="Arial" panose="020B0604020202020204" pitchFamily="34" charset="0"/>
              </a:rPr>
              <a:t>Classifications </a:t>
            </a:r>
            <a:r>
              <a:rPr lang="fr-FR" sz="1800" b="1" dirty="0">
                <a:latin typeface="Arial" panose="020B0604020202020204" pitchFamily="34" charset="0"/>
                <a:cs typeface="Arial" panose="020B0604020202020204" pitchFamily="34" charset="0"/>
              </a:rPr>
              <a:t>de Ludwig et de </a:t>
            </a:r>
            <a:r>
              <a:rPr lang="fr-FR" sz="1800" b="1" dirty="0" err="1" smtClean="0">
                <a:latin typeface="Arial" panose="020B0604020202020204" pitchFamily="34" charset="0"/>
                <a:cs typeface="Arial" panose="020B0604020202020204" pitchFamily="34" charset="0"/>
              </a:rPr>
              <a:t>Scheuer</a:t>
            </a:r>
            <a:r>
              <a:rPr lang="fr-FR" sz="1800" b="1" dirty="0" smtClean="0">
                <a:latin typeface="Arial" panose="020B0604020202020204" pitchFamily="34" charset="0"/>
                <a:cs typeface="Arial" panose="020B0604020202020204" pitchFamily="34" charset="0"/>
              </a:rPr>
              <a:t>)</a:t>
            </a:r>
            <a:r>
              <a:rPr lang="fr-FR" sz="1800" b="1" baseline="30000" dirty="0" smtClean="0">
                <a:latin typeface="Arial" panose="020B0604020202020204" pitchFamily="34" charset="0"/>
                <a:cs typeface="Arial" panose="020B0604020202020204" pitchFamily="34" charset="0"/>
              </a:rPr>
              <a:t>2-4</a:t>
            </a:r>
            <a:endParaRPr lang="fr-FR" sz="1800" b="1" dirty="0">
              <a:latin typeface="Arial" panose="020B0604020202020204" pitchFamily="34" charset="0"/>
              <a:cs typeface="Arial" panose="020B0604020202020204" pitchFamily="34" charset="0"/>
            </a:endParaRPr>
          </a:p>
          <a:p>
            <a:pPr algn="just">
              <a:buFont typeface="Wingdings" charset="2"/>
              <a:buChar char="§"/>
            </a:pPr>
            <a:r>
              <a:rPr lang="fr-FR" sz="1600" b="1" dirty="0" smtClean="0">
                <a:latin typeface="Arial" panose="020B0604020202020204" pitchFamily="34" charset="0"/>
                <a:cs typeface="Arial" panose="020B0604020202020204" pitchFamily="34" charset="0"/>
              </a:rPr>
              <a:t>Stade </a:t>
            </a:r>
            <a:r>
              <a:rPr lang="fr-FR" sz="1600" b="1" dirty="0">
                <a:latin typeface="Arial" panose="020B0604020202020204" pitchFamily="34" charset="0"/>
                <a:cs typeface="Arial" panose="020B0604020202020204" pitchFamily="34" charset="0"/>
              </a:rPr>
              <a:t>4 = cirrhose </a:t>
            </a:r>
            <a:r>
              <a:rPr lang="fr-FR" sz="1600" b="1" baseline="30000" dirty="0">
                <a:latin typeface="Arial" panose="020B0604020202020204" pitchFamily="34" charset="0"/>
                <a:cs typeface="Arial" panose="020B0604020202020204" pitchFamily="34" charset="0"/>
              </a:rPr>
              <a:t>1-3</a:t>
            </a:r>
          </a:p>
          <a:p>
            <a:pPr algn="just"/>
            <a:endParaRPr lang="fr-FR" sz="14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966394" y="5878796"/>
            <a:ext cx="8263098" cy="457532"/>
          </a:xfrm>
        </p:spPr>
        <p:txBody>
          <a:bodyPr/>
          <a:lstStyle/>
          <a:p>
            <a:pPr marL="95250" indent="-95250" algn="just">
              <a:buAutoNum type="arabicPeriod"/>
            </a:pPr>
            <a:r>
              <a:rPr lang="fr-FR" dirty="0" err="1">
                <a:latin typeface="Arial" charset="0"/>
                <a:cs typeface="Arial" charset="0"/>
              </a:rPr>
              <a:t>European</a:t>
            </a:r>
            <a:r>
              <a:rPr lang="fr-FR" dirty="0">
                <a:latin typeface="Arial" charset="0"/>
                <a:cs typeface="Arial" charset="0"/>
              </a:rPr>
              <a:t> Association for the </a:t>
            </a:r>
            <a:r>
              <a:rPr lang="fr-FR" dirty="0" err="1">
                <a:latin typeface="Arial" charset="0"/>
                <a:cs typeface="Arial" charset="0"/>
              </a:rPr>
              <a:t>Study</a:t>
            </a:r>
            <a:r>
              <a:rPr lang="fr-FR" dirty="0">
                <a:latin typeface="Arial" charset="0"/>
                <a:cs typeface="Arial" charset="0"/>
              </a:rPr>
              <a:t> of the </a:t>
            </a:r>
            <a:r>
              <a:rPr lang="fr-FR" dirty="0" err="1">
                <a:latin typeface="Arial" charset="0"/>
                <a:cs typeface="Arial" charset="0"/>
              </a:rPr>
              <a:t>Liver</a:t>
            </a:r>
            <a:r>
              <a:rPr lang="fr-FR" dirty="0">
                <a:latin typeface="Arial" charset="0"/>
                <a:cs typeface="Arial" charset="0"/>
              </a:rPr>
              <a:t>. EASL </a:t>
            </a:r>
            <a:r>
              <a:rPr lang="fr-FR" dirty="0" err="1">
                <a:latin typeface="Arial" charset="0"/>
                <a:cs typeface="Arial" charset="0"/>
              </a:rPr>
              <a:t>Clinical</a:t>
            </a:r>
            <a:r>
              <a:rPr lang="fr-FR" dirty="0">
                <a:latin typeface="Arial" charset="0"/>
                <a:cs typeface="Arial" charset="0"/>
              </a:rPr>
              <a:t> Practice Guidelines: The </a:t>
            </a:r>
            <a:r>
              <a:rPr lang="fr-FR" dirty="0" err="1">
                <a:latin typeface="Arial" charset="0"/>
                <a:cs typeface="Arial" charset="0"/>
              </a:rPr>
              <a:t>diagnosis</a:t>
            </a:r>
            <a:r>
              <a:rPr lang="fr-FR" dirty="0">
                <a:latin typeface="Arial" charset="0"/>
                <a:cs typeface="Arial" charset="0"/>
              </a:rPr>
              <a:t> and management of patients </a:t>
            </a:r>
            <a:r>
              <a:rPr lang="fr-FR" dirty="0" err="1">
                <a:latin typeface="Arial" charset="0"/>
                <a:cs typeface="Arial" charset="0"/>
              </a:rPr>
              <a:t>with</a:t>
            </a:r>
            <a:r>
              <a:rPr lang="fr-FR" dirty="0">
                <a:latin typeface="Arial" charset="0"/>
                <a:cs typeface="Arial" charset="0"/>
              </a:rPr>
              <a:t> </a:t>
            </a:r>
            <a:r>
              <a:rPr lang="fr-FR" dirty="0" err="1">
                <a:latin typeface="Arial" charset="0"/>
                <a:cs typeface="Arial" charset="0"/>
              </a:rPr>
              <a:t>primary</a:t>
            </a:r>
            <a:r>
              <a:rPr lang="fr-FR" dirty="0">
                <a:latin typeface="Arial" charset="0"/>
                <a:cs typeface="Arial" charset="0"/>
              </a:rPr>
              <a:t> </a:t>
            </a:r>
            <a:r>
              <a:rPr lang="fr-FR" dirty="0" err="1">
                <a:latin typeface="Arial" charset="0"/>
                <a:cs typeface="Arial" charset="0"/>
              </a:rPr>
              <a:t>biliary</a:t>
            </a:r>
            <a:r>
              <a:rPr lang="fr-FR" dirty="0">
                <a:latin typeface="Arial" charset="0"/>
                <a:cs typeface="Arial" charset="0"/>
              </a:rPr>
              <a:t> </a:t>
            </a:r>
            <a:r>
              <a:rPr lang="fr-FR" dirty="0" err="1">
                <a:latin typeface="Arial" charset="0"/>
                <a:cs typeface="Arial" charset="0"/>
              </a:rPr>
              <a:t>cholangitis</a:t>
            </a:r>
            <a:r>
              <a:rPr lang="fr-FR" dirty="0">
                <a:latin typeface="Arial" charset="0"/>
                <a:cs typeface="Arial" charset="0"/>
              </a:rPr>
              <a:t>. J </a:t>
            </a:r>
            <a:r>
              <a:rPr lang="fr-FR" dirty="0" err="1">
                <a:latin typeface="Arial" charset="0"/>
                <a:cs typeface="Arial" charset="0"/>
              </a:rPr>
              <a:t>Hepatol</a:t>
            </a:r>
            <a:r>
              <a:rPr lang="fr-FR" dirty="0">
                <a:latin typeface="Arial" charset="0"/>
                <a:cs typeface="Arial" charset="0"/>
              </a:rPr>
              <a:t> (2017), </a:t>
            </a:r>
            <a:r>
              <a:rPr lang="fr-FR" dirty="0">
                <a:latin typeface="Arial" charset="0"/>
                <a:cs typeface="Arial" charset="0"/>
                <a:hlinkClick r:id="rId3"/>
              </a:rPr>
              <a:t>http://dx.doi.org/10.1016/j.jhep.2017.03.022</a:t>
            </a:r>
            <a:endParaRPr lang="fr-FR" dirty="0">
              <a:latin typeface="Arial" charset="0"/>
              <a:cs typeface="Arial" charset="0"/>
            </a:endParaRPr>
          </a:p>
          <a:p>
            <a:pPr marL="95250" indent="-95250" algn="just">
              <a:buAutoNum type="arabicPeriod"/>
            </a:pPr>
            <a:r>
              <a:rPr lang="en-US" dirty="0" err="1"/>
              <a:t>Scheuer</a:t>
            </a:r>
            <a:r>
              <a:rPr lang="en-US" dirty="0"/>
              <a:t> PJ. Primary biliary cirrhosis. </a:t>
            </a:r>
            <a:r>
              <a:rPr lang="en-US" i="1" dirty="0" err="1"/>
              <a:t>Proc</a:t>
            </a:r>
            <a:r>
              <a:rPr lang="en-US" i="1" dirty="0"/>
              <a:t> R </a:t>
            </a:r>
            <a:r>
              <a:rPr lang="en-US" i="1" dirty="0" err="1"/>
              <a:t>Soc</a:t>
            </a:r>
            <a:r>
              <a:rPr lang="en-US" i="1" dirty="0"/>
              <a:t> Med</a:t>
            </a:r>
            <a:r>
              <a:rPr lang="en-US" dirty="0"/>
              <a:t>. 1967;60(12):1257-1260.</a:t>
            </a:r>
          </a:p>
          <a:p>
            <a:pPr marL="95250" indent="-95250" algn="just">
              <a:buAutoNum type="arabicPeriod"/>
            </a:pPr>
            <a:r>
              <a:rPr lang="en-US" dirty="0" err="1"/>
              <a:t>Scheuer</a:t>
            </a:r>
            <a:r>
              <a:rPr lang="en-US" dirty="0"/>
              <a:t> PJ</a:t>
            </a:r>
            <a:r>
              <a:rPr lang="es-ES" dirty="0"/>
              <a:t>. Ludwig </a:t>
            </a:r>
            <a:r>
              <a:rPr lang="es-ES" dirty="0" err="1"/>
              <a:t>Symposium</a:t>
            </a:r>
            <a:r>
              <a:rPr lang="es-ES" dirty="0"/>
              <a:t> </a:t>
            </a:r>
            <a:r>
              <a:rPr lang="es-ES" dirty="0" err="1"/>
              <a:t>on</a:t>
            </a:r>
            <a:r>
              <a:rPr lang="es-ES" dirty="0"/>
              <a:t> </a:t>
            </a:r>
            <a:r>
              <a:rPr lang="es-ES" dirty="0" err="1"/>
              <a:t>biliary</a:t>
            </a:r>
            <a:r>
              <a:rPr lang="es-ES" dirty="0"/>
              <a:t> </a:t>
            </a:r>
            <a:r>
              <a:rPr lang="es-ES" dirty="0" err="1"/>
              <a:t>disorders</a:t>
            </a:r>
            <a:r>
              <a:rPr lang="es-ES" dirty="0"/>
              <a:t>–</a:t>
            </a:r>
            <a:r>
              <a:rPr lang="es-ES" dirty="0" err="1"/>
              <a:t>part</a:t>
            </a:r>
            <a:r>
              <a:rPr lang="es-ES" dirty="0"/>
              <a:t> II. </a:t>
            </a:r>
            <a:r>
              <a:rPr lang="es-ES" dirty="0" err="1"/>
              <a:t>Pathologic</a:t>
            </a:r>
            <a:r>
              <a:rPr lang="es-ES" dirty="0"/>
              <a:t> </a:t>
            </a:r>
            <a:r>
              <a:rPr lang="es-ES" dirty="0" err="1"/>
              <a:t>features</a:t>
            </a:r>
            <a:r>
              <a:rPr lang="es-ES" dirty="0"/>
              <a:t> and </a:t>
            </a:r>
            <a:r>
              <a:rPr lang="es-ES" dirty="0" err="1"/>
              <a:t>evolution</a:t>
            </a:r>
            <a:r>
              <a:rPr lang="es-ES" dirty="0"/>
              <a:t> of </a:t>
            </a:r>
            <a:r>
              <a:rPr lang="es-ES" dirty="0" err="1"/>
              <a:t>primary</a:t>
            </a:r>
            <a:r>
              <a:rPr lang="es-ES" dirty="0"/>
              <a:t> </a:t>
            </a:r>
            <a:r>
              <a:rPr lang="es-ES" dirty="0" err="1"/>
              <a:t>biliary</a:t>
            </a:r>
            <a:r>
              <a:rPr lang="es-ES" dirty="0"/>
              <a:t> </a:t>
            </a:r>
            <a:r>
              <a:rPr lang="es-ES" dirty="0" err="1"/>
              <a:t>cirrhosis</a:t>
            </a:r>
            <a:r>
              <a:rPr lang="es-ES" dirty="0"/>
              <a:t> and </a:t>
            </a:r>
            <a:r>
              <a:rPr lang="es-ES" dirty="0" err="1"/>
              <a:t>primary</a:t>
            </a:r>
            <a:r>
              <a:rPr lang="es-ES" dirty="0"/>
              <a:t> </a:t>
            </a:r>
            <a:r>
              <a:rPr lang="es-ES" dirty="0" err="1"/>
              <a:t>sclerosing</a:t>
            </a:r>
            <a:r>
              <a:rPr lang="es-ES" dirty="0"/>
              <a:t> </a:t>
            </a:r>
            <a:r>
              <a:rPr lang="es-ES" dirty="0" err="1"/>
              <a:t>cholangitis</a:t>
            </a:r>
            <a:r>
              <a:rPr lang="es-ES" dirty="0"/>
              <a:t>. </a:t>
            </a:r>
            <a:r>
              <a:rPr lang="es-ES" i="1" dirty="0"/>
              <a:t>Mayo </a:t>
            </a:r>
            <a:r>
              <a:rPr lang="es-ES" i="1" dirty="0" err="1"/>
              <a:t>Clin</a:t>
            </a:r>
            <a:r>
              <a:rPr lang="es-ES" i="1" dirty="0"/>
              <a:t> </a:t>
            </a:r>
            <a:r>
              <a:rPr lang="es-ES" i="1" dirty="0" err="1"/>
              <a:t>Proc</a:t>
            </a:r>
            <a:r>
              <a:rPr lang="es-ES" dirty="0"/>
              <a:t>, 1998;73(2):179-183.</a:t>
            </a:r>
          </a:p>
          <a:p>
            <a:pPr marL="95250" indent="-95250" algn="just">
              <a:buAutoNum type="arabicPeriod"/>
            </a:pPr>
            <a:r>
              <a:rPr lang="en-US" dirty="0"/>
              <a:t>Ludwig J, et al. Staging of chronic </a:t>
            </a:r>
            <a:r>
              <a:rPr lang="en-US" dirty="0" err="1"/>
              <a:t>nonsuppurative</a:t>
            </a:r>
            <a:r>
              <a:rPr lang="en-US" dirty="0"/>
              <a:t> destructive cholangitis (syndrome of primary biliary cirrhosis). </a:t>
            </a:r>
            <a:r>
              <a:rPr lang="en-US" i="1" dirty="0" err="1"/>
              <a:t>Virchows</a:t>
            </a:r>
            <a:r>
              <a:rPr lang="en-US" i="1" dirty="0"/>
              <a:t> Arch A </a:t>
            </a:r>
            <a:r>
              <a:rPr lang="en-US" i="1" dirty="0" err="1"/>
              <a:t>Pathol</a:t>
            </a:r>
            <a:r>
              <a:rPr lang="en-US" i="1" dirty="0"/>
              <a:t> </a:t>
            </a:r>
            <a:r>
              <a:rPr lang="en-US" i="1" dirty="0" err="1"/>
              <a:t>Anat</a:t>
            </a:r>
            <a:r>
              <a:rPr lang="en-US" i="1" dirty="0"/>
              <a:t> </a:t>
            </a:r>
            <a:r>
              <a:rPr lang="en-US" i="1" dirty="0" err="1"/>
              <a:t>Histol</a:t>
            </a:r>
            <a:r>
              <a:rPr lang="en-US" dirty="0"/>
              <a:t>. 1978;379(2):103-112.</a:t>
            </a:r>
          </a:p>
        </p:txBody>
      </p:sp>
      <p:pic>
        <p:nvPicPr>
          <p:cNvPr id="7" name="Picture 6"/>
          <p:cNvPicPr>
            <a:picLocks noChangeAspect="1"/>
          </p:cNvPicPr>
          <p:nvPr/>
        </p:nvPicPr>
        <p:blipFill>
          <a:blip r:embed="rId4"/>
          <a:stretch>
            <a:fillRect/>
          </a:stretch>
        </p:blipFill>
        <p:spPr>
          <a:xfrm>
            <a:off x="1524000" y="2341215"/>
            <a:ext cx="9144000" cy="2113892"/>
          </a:xfrm>
          <a:prstGeom prst="rect">
            <a:avLst/>
          </a:prstGeom>
        </p:spPr>
      </p:pic>
      <p:sp>
        <p:nvSpPr>
          <p:cNvPr id="10" name="TextBox 9"/>
          <p:cNvSpPr txBox="1"/>
          <p:nvPr/>
        </p:nvSpPr>
        <p:spPr>
          <a:xfrm>
            <a:off x="1524000" y="4426533"/>
            <a:ext cx="2242566" cy="646331"/>
          </a:xfrm>
          <a:prstGeom prst="rect">
            <a:avLst/>
          </a:prstGeom>
          <a:noFill/>
        </p:spPr>
        <p:txBody>
          <a:bodyPr wrap="square" rtlCol="0">
            <a:spAutoFit/>
          </a:bodyPr>
          <a:lstStyle/>
          <a:p>
            <a:r>
              <a:rPr lang="fr-FR" sz="1200" b="1" dirty="0">
                <a:latin typeface="Arial"/>
                <a:cs typeface="Arial"/>
              </a:rPr>
              <a:t>A. </a:t>
            </a:r>
            <a:r>
              <a:rPr lang="fr-FR" sz="1200" b="1" dirty="0" err="1">
                <a:latin typeface="Arial"/>
                <a:cs typeface="Arial"/>
              </a:rPr>
              <a:t>Cholangite</a:t>
            </a:r>
            <a:r>
              <a:rPr lang="fr-FR" sz="1200" b="1" dirty="0">
                <a:latin typeface="Arial"/>
                <a:cs typeface="Arial"/>
              </a:rPr>
              <a:t> lymphocytaire :</a:t>
            </a:r>
            <a:br>
              <a:rPr lang="fr-FR" sz="1200" b="1" dirty="0">
                <a:latin typeface="Arial"/>
                <a:cs typeface="Arial"/>
              </a:rPr>
            </a:br>
            <a:r>
              <a:rPr lang="fr-FR" sz="1200" b="1" dirty="0">
                <a:latin typeface="Arial"/>
                <a:cs typeface="Arial"/>
              </a:rPr>
              <a:t>Lésions biliaires </a:t>
            </a:r>
            <a:r>
              <a:rPr lang="fr-FR" sz="1200" b="1" dirty="0" err="1">
                <a:latin typeface="Arial"/>
                <a:cs typeface="Arial"/>
              </a:rPr>
              <a:t>florides</a:t>
            </a:r>
            <a:endParaRPr lang="fr-FR" sz="1200" b="1" dirty="0">
              <a:latin typeface="Arial"/>
              <a:cs typeface="Arial"/>
            </a:endParaRPr>
          </a:p>
        </p:txBody>
      </p:sp>
      <p:sp>
        <p:nvSpPr>
          <p:cNvPr id="11" name="TextBox 10"/>
          <p:cNvSpPr txBox="1"/>
          <p:nvPr/>
        </p:nvSpPr>
        <p:spPr>
          <a:xfrm>
            <a:off x="3907902" y="4409703"/>
            <a:ext cx="2160666" cy="646331"/>
          </a:xfrm>
          <a:prstGeom prst="rect">
            <a:avLst/>
          </a:prstGeom>
          <a:noFill/>
        </p:spPr>
        <p:txBody>
          <a:bodyPr wrap="square" rtlCol="0">
            <a:spAutoFit/>
          </a:bodyPr>
          <a:lstStyle/>
          <a:p>
            <a:r>
              <a:rPr lang="fr-FR" sz="1200" b="1" dirty="0">
                <a:latin typeface="Arial"/>
                <a:cs typeface="Arial"/>
              </a:rPr>
              <a:t>B &amp; C. Disparition du canal biliaire et réaction </a:t>
            </a:r>
            <a:r>
              <a:rPr lang="fr-FR" sz="1200" b="1" dirty="0" err="1">
                <a:latin typeface="Arial"/>
                <a:cs typeface="Arial"/>
              </a:rPr>
              <a:t>ductulaire</a:t>
            </a:r>
            <a:endParaRPr lang="fr-FR" sz="1200" b="1" dirty="0">
              <a:latin typeface="Arial"/>
              <a:cs typeface="Arial"/>
            </a:endParaRPr>
          </a:p>
        </p:txBody>
      </p:sp>
      <p:sp>
        <p:nvSpPr>
          <p:cNvPr id="12" name="TextBox 11"/>
          <p:cNvSpPr txBox="1"/>
          <p:nvPr/>
        </p:nvSpPr>
        <p:spPr>
          <a:xfrm>
            <a:off x="6209904" y="4419158"/>
            <a:ext cx="2242566" cy="830997"/>
          </a:xfrm>
          <a:prstGeom prst="rect">
            <a:avLst/>
          </a:prstGeom>
          <a:noFill/>
        </p:spPr>
        <p:txBody>
          <a:bodyPr wrap="square" rtlCol="0">
            <a:spAutoFit/>
          </a:bodyPr>
          <a:lstStyle/>
          <a:p>
            <a:r>
              <a:rPr lang="fr-FR" sz="1200" b="1" dirty="0">
                <a:latin typeface="Arial"/>
                <a:cs typeface="Arial"/>
              </a:rPr>
              <a:t>D. Hépatite d’interface : </a:t>
            </a:r>
            <a:r>
              <a:rPr lang="fr-FR" sz="1200" b="1" dirty="0" err="1" smtClean="0">
                <a:latin typeface="Arial"/>
                <a:cs typeface="Arial"/>
              </a:rPr>
              <a:t>Ballonisation</a:t>
            </a:r>
            <a:r>
              <a:rPr lang="fr-FR" sz="1200" b="1" dirty="0" smtClean="0">
                <a:latin typeface="Arial"/>
                <a:cs typeface="Arial"/>
              </a:rPr>
              <a:t>, </a:t>
            </a:r>
            <a:r>
              <a:rPr lang="fr-FR" sz="1200" b="1" dirty="0">
                <a:latin typeface="Arial"/>
                <a:cs typeface="Arial"/>
              </a:rPr>
              <a:t>formation de « Rosettes » et de nodules d'hépatocytes </a:t>
            </a:r>
            <a:r>
              <a:rPr lang="fr-FR" sz="1200" b="1" dirty="0" err="1">
                <a:latin typeface="Arial"/>
                <a:cs typeface="Arial"/>
              </a:rPr>
              <a:t>périportaux</a:t>
            </a:r>
            <a:endParaRPr lang="fr-FR" sz="1200" b="1" dirty="0">
              <a:latin typeface="Arial"/>
              <a:cs typeface="Arial"/>
            </a:endParaRPr>
          </a:p>
        </p:txBody>
      </p:sp>
      <p:sp>
        <p:nvSpPr>
          <p:cNvPr id="13" name="TextBox 12"/>
          <p:cNvSpPr txBox="1"/>
          <p:nvPr/>
        </p:nvSpPr>
        <p:spPr>
          <a:xfrm>
            <a:off x="8452470" y="4419158"/>
            <a:ext cx="2160666" cy="276999"/>
          </a:xfrm>
          <a:prstGeom prst="rect">
            <a:avLst/>
          </a:prstGeom>
          <a:noFill/>
        </p:spPr>
        <p:txBody>
          <a:bodyPr wrap="square" rtlCol="0">
            <a:spAutoFit/>
          </a:bodyPr>
          <a:lstStyle/>
          <a:p>
            <a:r>
              <a:rPr lang="fr-FR" sz="1200" b="1" dirty="0">
                <a:latin typeface="Arial"/>
                <a:cs typeface="Arial"/>
              </a:rPr>
              <a:t>E. Cirrhose</a:t>
            </a:r>
          </a:p>
        </p:txBody>
      </p:sp>
      <p:sp>
        <p:nvSpPr>
          <p:cNvPr id="2" name="Espace réservé du numéro de diapositive 1"/>
          <p:cNvSpPr>
            <a:spLocks noGrp="1"/>
          </p:cNvSpPr>
          <p:nvPr>
            <p:ph type="sldNum" sz="quarter" idx="12"/>
          </p:nvPr>
        </p:nvSpPr>
        <p:spPr/>
        <p:txBody>
          <a:bodyPr/>
          <a:lstStyle/>
          <a:p>
            <a:pPr>
              <a:defRPr/>
            </a:pPr>
            <a:fld id="{BE7B7AE1-00E9-3D44-B398-10A3EB056EF4}" type="slidenum">
              <a:rPr lang="fr-FR" smtClean="0"/>
              <a:pPr>
                <a:defRPr/>
              </a:pPr>
              <a:t>9</a:t>
            </a:fld>
            <a:endParaRPr lang="fr-FR" dirty="0"/>
          </a:p>
        </p:txBody>
      </p:sp>
    </p:spTree>
    <p:extLst>
      <p:ext uri="{BB962C8B-B14F-4D97-AF65-F5344CB8AC3E}">
        <p14:creationId xmlns:p14="http://schemas.microsoft.com/office/powerpoint/2010/main" val="321384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QPSLIDECODE" val="201602111742360000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IPT Brand">
      <a:dk1>
        <a:sysClr val="windowText" lastClr="000000"/>
      </a:dk1>
      <a:lt1>
        <a:sysClr val="window" lastClr="FFFFFF"/>
      </a:lt1>
      <a:dk2>
        <a:srgbClr val="1F497D"/>
      </a:dk2>
      <a:lt2>
        <a:srgbClr val="EEECE1"/>
      </a:lt2>
      <a:accent1>
        <a:srgbClr val="115E67"/>
      </a:accent1>
      <a:accent2>
        <a:srgbClr val="A3C7D2"/>
      </a:accent2>
      <a:accent3>
        <a:srgbClr val="E35205"/>
      </a:accent3>
      <a:accent4>
        <a:srgbClr val="808285"/>
      </a:accent4>
      <a:accent5>
        <a:srgbClr val="4BACC6"/>
      </a:accent5>
      <a:accent6>
        <a:srgbClr val="F79646"/>
      </a:accent6>
      <a:hlink>
        <a:srgbClr val="115E67"/>
      </a:hlink>
      <a:folHlink>
        <a:srgbClr val="E35205"/>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 par défau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2573</Words>
  <Application>Microsoft Macintosh PowerPoint</Application>
  <PresentationFormat>Personnalisé</PresentationFormat>
  <Paragraphs>307</Paragraphs>
  <Slides>29</Slides>
  <Notes>7</Notes>
  <HiddenSlides>0</HiddenSlides>
  <MMClips>0</MMClips>
  <ScaleCrop>false</ScaleCrop>
  <HeadingPairs>
    <vt:vector size="4" baseType="variant">
      <vt:variant>
        <vt:lpstr>Thème</vt:lpstr>
      </vt:variant>
      <vt:variant>
        <vt:i4>3</vt:i4>
      </vt:variant>
      <vt:variant>
        <vt:lpstr>Titres des diapositives</vt:lpstr>
      </vt:variant>
      <vt:variant>
        <vt:i4>29</vt:i4>
      </vt:variant>
    </vt:vector>
  </HeadingPairs>
  <TitlesOfParts>
    <vt:vector size="32" baseType="lpstr">
      <vt:lpstr>Thème Office</vt:lpstr>
      <vt:lpstr>2_Office Theme</vt:lpstr>
      <vt:lpstr>Thème par défaut</vt:lpstr>
      <vt:lpstr>Présentation PowerPoint</vt:lpstr>
      <vt:lpstr>Présentation PowerPoint</vt:lpstr>
      <vt:lpstr>Présentation PowerPoint</vt:lpstr>
      <vt:lpstr>Présentation PowerPoint</vt:lpstr>
      <vt:lpstr>Présentation PowerPoint</vt:lpstr>
      <vt:lpstr>Situation rare: symptômes cliniques</vt:lpstr>
      <vt:lpstr>Présentation PowerPoint</vt:lpstr>
      <vt:lpstr>DIAGNOSTIC</vt:lpstr>
      <vt:lpstr>Caractéristiques histopathologiques de la CBP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L’AUDC est associé à la survie sans TH  chez les patients atteints d’une CBP sans réponse biologique</vt:lpstr>
      <vt:lpstr>Transplant-Free Survival of Patients by ALP and Bilirubin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Laboratoire APEMAD</dc:creator>
  <cp:lastModifiedBy>MacBook Pro</cp:lastModifiedBy>
  <cp:revision>28</cp:revision>
  <dcterms:created xsi:type="dcterms:W3CDTF">2018-11-12T23:07:18Z</dcterms:created>
  <dcterms:modified xsi:type="dcterms:W3CDTF">2018-11-20T12:14:42Z</dcterms:modified>
</cp:coreProperties>
</file>